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Lst>
  <p:notesMasterIdLst>
    <p:notesMasterId r:id="rId32"/>
  </p:notesMasterIdLst>
  <p:sldIdLst>
    <p:sldId id="256" r:id="rId3"/>
    <p:sldId id="274" r:id="rId4"/>
    <p:sldId id="258" r:id="rId5"/>
    <p:sldId id="1702" r:id="rId6"/>
    <p:sldId id="1712" r:id="rId7"/>
    <p:sldId id="1713" r:id="rId8"/>
    <p:sldId id="1714" r:id="rId9"/>
    <p:sldId id="1716" r:id="rId10"/>
    <p:sldId id="1717" r:id="rId11"/>
    <p:sldId id="1719" r:id="rId12"/>
    <p:sldId id="1718" r:id="rId13"/>
    <p:sldId id="1720" r:id="rId14"/>
    <p:sldId id="1721" r:id="rId15"/>
    <p:sldId id="1722" r:id="rId16"/>
    <p:sldId id="1723" r:id="rId17"/>
    <p:sldId id="1724" r:id="rId18"/>
    <p:sldId id="1725" r:id="rId19"/>
    <p:sldId id="1726" r:id="rId20"/>
    <p:sldId id="1727" r:id="rId21"/>
    <p:sldId id="1729" r:id="rId22"/>
    <p:sldId id="1730" r:id="rId23"/>
    <p:sldId id="1731" r:id="rId24"/>
    <p:sldId id="1732" r:id="rId25"/>
    <p:sldId id="1733" r:id="rId26"/>
    <p:sldId id="1734" r:id="rId27"/>
    <p:sldId id="1737" r:id="rId28"/>
    <p:sldId id="1736" r:id="rId29"/>
    <p:sldId id="1740" r:id="rId30"/>
    <p:sldId id="26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E42"/>
    <a:srgbClr val="A80C26"/>
    <a:srgbClr val="2261A6"/>
    <a:srgbClr val="DF2736"/>
    <a:srgbClr val="E6E6E6"/>
    <a:srgbClr val="495ADB"/>
    <a:srgbClr val="544DD7"/>
    <a:srgbClr val="08071F"/>
    <a:srgbClr val="15889C"/>
    <a:srgbClr val="E148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114" d="100"/>
          <a:sy n="114" d="100"/>
        </p:scale>
        <p:origin x="132" y="10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608825450135297E-2"/>
          <c:y val="4.2293567112901297E-2"/>
          <c:w val="0.93603880959044705"/>
          <c:h val="0.86309678947991897"/>
        </c:manualLayout>
      </c:layout>
      <c:barChart>
        <c:barDir val="col"/>
        <c:grouping val="clustered"/>
        <c:varyColors val="0"/>
        <c:ser>
          <c:idx val="0"/>
          <c:order val="0"/>
          <c:tx>
            <c:strRef>
              <c:f>Sheet1!$B$1</c:f>
              <c:strCache>
                <c:ptCount val="1"/>
                <c:pt idx="0">
                  <c:v>User Based CF</c:v>
                </c:pt>
              </c:strCache>
            </c:strRef>
          </c:tx>
          <c:spPr>
            <a:solidFill>
              <a:schemeClr val="accent1"/>
            </a:solidFill>
            <a:ln>
              <a:noFill/>
            </a:ln>
            <a:effectLst/>
          </c:spPr>
          <c:invertIfNegative val="0"/>
          <c:cat>
            <c:strRef>
              <c:f>Sheet1!$A$2:$A$3</c:f>
              <c:strCache>
                <c:ptCount val="2"/>
                <c:pt idx="0">
                  <c:v>Time Cost</c:v>
                </c:pt>
                <c:pt idx="1">
                  <c:v>RMSE</c:v>
                </c:pt>
              </c:strCache>
            </c:strRef>
          </c:cat>
          <c:val>
            <c:numRef>
              <c:f>Sheet1!$B$2:$B$3</c:f>
              <c:numCache>
                <c:formatCode>General</c:formatCode>
                <c:ptCount val="2"/>
                <c:pt idx="0">
                  <c:v>3.0760000000000001</c:v>
                </c:pt>
                <c:pt idx="1">
                  <c:v>0.55000000000000004</c:v>
                </c:pt>
              </c:numCache>
            </c:numRef>
          </c:val>
          <c:extLst>
            <c:ext xmlns:c16="http://schemas.microsoft.com/office/drawing/2014/chart" uri="{C3380CC4-5D6E-409C-BE32-E72D297353CC}">
              <c16:uniqueId val="{00000000-412F-4860-B527-9DCD605BFDF5}"/>
            </c:ext>
          </c:extLst>
        </c:ser>
        <c:ser>
          <c:idx val="1"/>
          <c:order val="1"/>
          <c:tx>
            <c:strRef>
              <c:f>Sheet1!$C$1</c:f>
              <c:strCache>
                <c:ptCount val="1"/>
                <c:pt idx="0">
                  <c:v>Item Based CF</c:v>
                </c:pt>
              </c:strCache>
            </c:strRef>
          </c:tx>
          <c:spPr>
            <a:solidFill>
              <a:schemeClr val="accent2"/>
            </a:solidFill>
            <a:ln>
              <a:noFill/>
            </a:ln>
            <a:effectLst/>
          </c:spPr>
          <c:invertIfNegative val="0"/>
          <c:cat>
            <c:strRef>
              <c:f>Sheet1!$A$2:$A$3</c:f>
              <c:strCache>
                <c:ptCount val="2"/>
                <c:pt idx="0">
                  <c:v>Time Cost</c:v>
                </c:pt>
                <c:pt idx="1">
                  <c:v>RMSE</c:v>
                </c:pt>
              </c:strCache>
            </c:strRef>
          </c:cat>
          <c:val>
            <c:numRef>
              <c:f>Sheet1!$C$2:$C$3</c:f>
              <c:numCache>
                <c:formatCode>General</c:formatCode>
                <c:ptCount val="2"/>
                <c:pt idx="0">
                  <c:v>16.600000000000001</c:v>
                </c:pt>
                <c:pt idx="1">
                  <c:v>0.24</c:v>
                </c:pt>
              </c:numCache>
            </c:numRef>
          </c:val>
          <c:extLst>
            <c:ext xmlns:c16="http://schemas.microsoft.com/office/drawing/2014/chart" uri="{C3380CC4-5D6E-409C-BE32-E72D297353CC}">
              <c16:uniqueId val="{00000001-412F-4860-B527-9DCD605BFDF5}"/>
            </c:ext>
          </c:extLst>
        </c:ser>
        <c:ser>
          <c:idx val="2"/>
          <c:order val="2"/>
          <c:tx>
            <c:strRef>
              <c:f>Sheet1!$D$1</c:f>
              <c:strCache>
                <c:ptCount val="1"/>
                <c:pt idx="0">
                  <c:v>Content Based </c:v>
                </c:pt>
              </c:strCache>
            </c:strRef>
          </c:tx>
          <c:spPr>
            <a:solidFill>
              <a:schemeClr val="accent3"/>
            </a:solidFill>
            <a:ln>
              <a:noFill/>
            </a:ln>
            <a:effectLst/>
          </c:spPr>
          <c:invertIfNegative val="0"/>
          <c:cat>
            <c:strRef>
              <c:f>Sheet1!$A$2:$A$3</c:f>
              <c:strCache>
                <c:ptCount val="2"/>
                <c:pt idx="0">
                  <c:v>Time Cost</c:v>
                </c:pt>
                <c:pt idx="1">
                  <c:v>RMSE</c:v>
                </c:pt>
              </c:strCache>
            </c:strRef>
          </c:cat>
          <c:val>
            <c:numRef>
              <c:f>Sheet1!$D$2:$D$3</c:f>
              <c:numCache>
                <c:formatCode>General</c:formatCode>
                <c:ptCount val="2"/>
                <c:pt idx="0">
                  <c:v>0.68</c:v>
                </c:pt>
                <c:pt idx="1">
                  <c:v>3.907</c:v>
                </c:pt>
              </c:numCache>
            </c:numRef>
          </c:val>
          <c:extLst>
            <c:ext xmlns:c16="http://schemas.microsoft.com/office/drawing/2014/chart" uri="{C3380CC4-5D6E-409C-BE32-E72D297353CC}">
              <c16:uniqueId val="{00000002-412F-4860-B527-9DCD605BFDF5}"/>
            </c:ext>
          </c:extLst>
        </c:ser>
        <c:dLbls>
          <c:showLegendKey val="0"/>
          <c:showVal val="0"/>
          <c:showCatName val="0"/>
          <c:showSerName val="0"/>
          <c:showPercent val="0"/>
          <c:showBubbleSize val="0"/>
        </c:dLbls>
        <c:gapWidth val="219"/>
        <c:overlap val="-27"/>
        <c:axId val="476767937"/>
        <c:axId val="317092482"/>
      </c:barChart>
      <c:catAx>
        <c:axId val="47676793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zh-CN"/>
          </a:p>
        </c:txPr>
        <c:crossAx val="317092482"/>
        <c:crosses val="autoZero"/>
        <c:auto val="1"/>
        <c:lblAlgn val="ctr"/>
        <c:lblOffset val="100"/>
        <c:noMultiLvlLbl val="0"/>
      </c:catAx>
      <c:valAx>
        <c:axId val="31709248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zh-CN"/>
          </a:p>
        </c:txPr>
        <c:crossAx val="476767937"/>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en-US"/>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7" name="任意多边形: 形状 16"/>
          <p:cNvSpPr/>
          <p:nvPr userDrawn="1"/>
        </p:nvSpPr>
        <p:spPr>
          <a:xfrm>
            <a:off x="0" y="2305050"/>
            <a:ext cx="12192000" cy="4552950"/>
          </a:xfrm>
          <a:custGeom>
            <a:avLst/>
            <a:gdLst>
              <a:gd name="connsiteX0" fmla="*/ 0 w 12192000"/>
              <a:gd name="connsiteY0" fmla="*/ 0 h 3924300"/>
              <a:gd name="connsiteX1" fmla="*/ 12192000 w 12192000"/>
              <a:gd name="connsiteY1" fmla="*/ 0 h 3924300"/>
              <a:gd name="connsiteX2" fmla="*/ 12192000 w 12192000"/>
              <a:gd name="connsiteY2" fmla="*/ 3924300 h 3924300"/>
              <a:gd name="connsiteX3" fmla="*/ 0 w 12192000"/>
              <a:gd name="connsiteY3" fmla="*/ 3924300 h 3924300"/>
            </a:gdLst>
            <a:ahLst/>
            <a:cxnLst>
              <a:cxn ang="0">
                <a:pos x="connsiteX0" y="connsiteY0"/>
              </a:cxn>
              <a:cxn ang="0">
                <a:pos x="connsiteX1" y="connsiteY1"/>
              </a:cxn>
              <a:cxn ang="0">
                <a:pos x="connsiteX2" y="connsiteY2"/>
              </a:cxn>
              <a:cxn ang="0">
                <a:pos x="connsiteX3" y="connsiteY3"/>
              </a:cxn>
            </a:cxnLst>
            <a:rect l="l" t="t" r="r" b="b"/>
            <a:pathLst>
              <a:path w="12192000" h="3924300">
                <a:moveTo>
                  <a:pt x="0" y="0"/>
                </a:moveTo>
                <a:lnTo>
                  <a:pt x="12192000" y="0"/>
                </a:lnTo>
                <a:lnTo>
                  <a:pt x="12192000" y="3924300"/>
                </a:lnTo>
                <a:lnTo>
                  <a:pt x="0" y="3924300"/>
                </a:lnTo>
                <a:close/>
              </a:path>
            </a:pathLst>
          </a:custGeom>
          <a:blipFill>
            <a:blip r:embed="rId2"/>
            <a:srcRect/>
            <a:stretch>
              <a:fillRect t="-6938" b="-1127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3202287" y="2365231"/>
            <a:ext cx="5787426" cy="442973"/>
          </a:xfrm>
        </p:spPr>
        <p:txBody>
          <a:bodyPr anchor="ctr">
            <a:normAutofit/>
          </a:bodyPr>
          <a:lstStyle>
            <a:lvl1pPr marL="0" marR="0" indent="0" algn="ctr" defTabSz="913765" rtl="0" eaLnBrk="1" fontAlgn="auto" latinLnBrk="0" hangingPunct="1">
              <a:lnSpc>
                <a:spcPct val="90000"/>
              </a:lnSpc>
              <a:spcBef>
                <a:spcPts val="1000"/>
              </a:spcBef>
              <a:spcAft>
                <a:spcPts val="0"/>
              </a:spcAft>
              <a:buClrTx/>
              <a:buSzTx/>
              <a:buFont typeface="Arial" panose="020B060402020209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90204" pitchFamily="34" charset="0"/>
              <a:buNone/>
              <a:defRPr/>
            </a:pPr>
            <a:r>
              <a:rPr lang="en-US" altLang="zh-CN" dirty="0"/>
              <a:t>Click to edit Master subtitle style</a:t>
            </a:r>
          </a:p>
        </p:txBody>
      </p:sp>
      <p:sp>
        <p:nvSpPr>
          <p:cNvPr id="9802" name="标题 1"/>
          <p:cNvSpPr>
            <a:spLocks noGrp="1"/>
          </p:cNvSpPr>
          <p:nvPr userDrawn="1">
            <p:ph type="ctrTitle"/>
          </p:nvPr>
        </p:nvSpPr>
        <p:spPr>
          <a:xfrm>
            <a:off x="3202287" y="1130300"/>
            <a:ext cx="5787426" cy="1174750"/>
          </a:xfrm>
        </p:spPr>
        <p:txBody>
          <a:bodyPr anchor="ctr">
            <a:noAutofit/>
          </a:bodyPr>
          <a:lstStyle>
            <a:lvl1pPr algn="ctr">
              <a:defRPr sz="4000">
                <a:solidFill>
                  <a:schemeClr val="tx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4639109" y="3323381"/>
            <a:ext cx="2913783" cy="248371"/>
          </a:xfrm>
        </p:spPr>
        <p:txBody>
          <a:bodyPr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4639109" y="3631933"/>
            <a:ext cx="2913783" cy="248371"/>
          </a:xfrm>
        </p:spPr>
        <p:txBody>
          <a:bodyPr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3828472" y="3133271"/>
            <a:ext cx="4535055" cy="656792"/>
          </a:xfrm>
        </p:spPr>
        <p:txBody>
          <a:bodyPr anchor="ctr">
            <a:normAutofit/>
          </a:bodyPr>
          <a:lstStyle>
            <a:lvl1pPr algn="ct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3822699" y="4069216"/>
            <a:ext cx="4546600" cy="1015623"/>
          </a:xfrm>
        </p:spPr>
        <p:txBody>
          <a:bodyPr anchor="t">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7139655" y="3519599"/>
            <a:ext cx="3985202" cy="865136"/>
          </a:xfrm>
        </p:spPr>
        <p:txBody>
          <a:bodyPr anchor="ctr">
            <a:normAutofit/>
          </a:bodyPr>
          <a:lstStyle>
            <a:lvl1pPr marL="0" indent="0" algn="l">
              <a:buFont typeface="Arial" panose="020B060402020209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7139655" y="4738990"/>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7139655" y="5054624"/>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
        <p:nvSpPr>
          <p:cNvPr id="18" name="任意多边形: 形状 17"/>
          <p:cNvSpPr/>
          <p:nvPr userDrawn="1"/>
        </p:nvSpPr>
        <p:spPr>
          <a:xfrm rot="5400000">
            <a:off x="-47170" y="47170"/>
            <a:ext cx="6858000" cy="6763659"/>
          </a:xfrm>
          <a:custGeom>
            <a:avLst/>
            <a:gdLst>
              <a:gd name="connsiteX0" fmla="*/ 0 w 12192000"/>
              <a:gd name="connsiteY0" fmla="*/ 0 h 3924300"/>
              <a:gd name="connsiteX1" fmla="*/ 12192000 w 12192000"/>
              <a:gd name="connsiteY1" fmla="*/ 0 h 3924300"/>
              <a:gd name="connsiteX2" fmla="*/ 12192000 w 12192000"/>
              <a:gd name="connsiteY2" fmla="*/ 3924300 h 3924300"/>
              <a:gd name="connsiteX3" fmla="*/ 0 w 12192000"/>
              <a:gd name="connsiteY3" fmla="*/ 3924300 h 3924300"/>
            </a:gdLst>
            <a:ahLst/>
            <a:cxnLst>
              <a:cxn ang="0">
                <a:pos x="connsiteX0" y="connsiteY0"/>
              </a:cxn>
              <a:cxn ang="0">
                <a:pos x="connsiteX1" y="connsiteY1"/>
              </a:cxn>
              <a:cxn ang="0">
                <a:pos x="connsiteX2" y="connsiteY2"/>
              </a:cxn>
              <a:cxn ang="0">
                <a:pos x="connsiteX3" y="connsiteY3"/>
              </a:cxn>
            </a:cxnLst>
            <a:rect l="l" t="t" r="r" b="b"/>
            <a:pathLst>
              <a:path w="12192000" h="3924300">
                <a:moveTo>
                  <a:pt x="0" y="0"/>
                </a:moveTo>
                <a:lnTo>
                  <a:pt x="12192000" y="0"/>
                </a:lnTo>
                <a:lnTo>
                  <a:pt x="12192000" y="3924300"/>
                </a:lnTo>
                <a:lnTo>
                  <a:pt x="0" y="3924300"/>
                </a:lnTo>
                <a:close/>
              </a:path>
            </a:pathLst>
          </a:custGeom>
          <a:blipFill>
            <a:blip r:embed="rId2"/>
            <a:srcRect/>
            <a:stretch>
              <a:fillRect l="-7744" t="28757" r="-7744" b="-24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www.openrice.com/api/pois?uiLang=zh&amp;uiCity=hongkong&amp;pag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openrice.com/zh/hongkong/(restaurant_name)/reviews?page="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 </a:t>
            </a:r>
          </a:p>
        </p:txBody>
      </p:sp>
      <p:sp>
        <p:nvSpPr>
          <p:cNvPr id="4" name="标题 3"/>
          <p:cNvSpPr>
            <a:spLocks noGrp="1"/>
          </p:cNvSpPr>
          <p:nvPr>
            <p:ph type="ctrTitle"/>
          </p:nvPr>
        </p:nvSpPr>
        <p:spPr>
          <a:xfrm>
            <a:off x="2550383" y="1495039"/>
            <a:ext cx="6765477" cy="1174750"/>
          </a:xfrm>
        </p:spPr>
        <p:txBody>
          <a:bodyPr/>
          <a:lstStyle/>
          <a:p>
            <a:r>
              <a:rPr lang="en-US" altLang="zh-CN" sz="3200" dirty="0"/>
              <a:t>Collaborative &amp; Content Based Restaurant Recommendation System for </a:t>
            </a:r>
            <a:r>
              <a:rPr lang="en-US" altLang="zh-CN" sz="3200" dirty="0" err="1"/>
              <a:t>OpenRice</a:t>
            </a:r>
            <a:endParaRPr lang="zh-CN" altLang="en-US" sz="3200" dirty="0">
              <a:solidFill>
                <a:schemeClr val="accent1"/>
              </a:solidFill>
            </a:endParaRPr>
          </a:p>
        </p:txBody>
      </p:sp>
      <p:sp>
        <p:nvSpPr>
          <p:cNvPr id="6" name="文本占位符 5"/>
          <p:cNvSpPr>
            <a:spLocks noGrp="1"/>
          </p:cNvSpPr>
          <p:nvPr>
            <p:ph type="body" sz="quarter" idx="10"/>
          </p:nvPr>
        </p:nvSpPr>
        <p:spPr>
          <a:xfrm>
            <a:off x="3370283" y="3208328"/>
            <a:ext cx="5125676" cy="248371"/>
          </a:xfrm>
        </p:spPr>
        <p:txBody>
          <a:bodyPr/>
          <a:lstStyle/>
          <a:p>
            <a:r>
              <a:rPr lang="en-US" altLang="zh-CN" dirty="0"/>
              <a:t>Huang </a:t>
            </a:r>
            <a:r>
              <a:rPr lang="en-US" altLang="zh-CN" dirty="0" err="1"/>
              <a:t>Jiawen</a:t>
            </a:r>
            <a:r>
              <a:rPr lang="en-US" altLang="zh-CN" dirty="0"/>
              <a:t> / Tang </a:t>
            </a:r>
            <a:r>
              <a:rPr lang="en-US" altLang="zh-CN" dirty="0" err="1"/>
              <a:t>Shihui</a:t>
            </a:r>
            <a:r>
              <a:rPr lang="en-US" altLang="zh-CN" dirty="0"/>
              <a:t> / Chen </a:t>
            </a:r>
            <a:r>
              <a:rPr lang="en-US" altLang="zh-CN" dirty="0" err="1"/>
              <a:t>Qilin</a:t>
            </a:r>
            <a:r>
              <a:rPr lang="en-US" altLang="zh-CN" dirty="0"/>
              <a:t> / Wang </a:t>
            </a:r>
            <a:r>
              <a:rPr lang="en-US" altLang="zh-CN" dirty="0" err="1"/>
              <a:t>Guoquan</a:t>
            </a:r>
            <a:endParaRPr lang="en-US" altLang="zh-CN" dirty="0"/>
          </a:p>
        </p:txBody>
      </p:sp>
      <p:cxnSp>
        <p:nvCxnSpPr>
          <p:cNvPr id="62" name="直接连接符 61"/>
          <p:cNvCxnSpPr/>
          <p:nvPr/>
        </p:nvCxnSpPr>
        <p:spPr>
          <a:xfrm>
            <a:off x="2718033" y="3001151"/>
            <a:ext cx="6518246"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621203" y="5614209"/>
            <a:ext cx="3413664" cy="1252508"/>
            <a:chOff x="675908" y="693106"/>
            <a:chExt cx="9053516" cy="3321826"/>
          </a:xfrm>
        </p:grpSpPr>
        <p:sp>
          <p:nvSpPr>
            <p:cNvPr id="18" name="文本框 17"/>
            <p:cNvSpPr txBox="1"/>
            <p:nvPr/>
          </p:nvSpPr>
          <p:spPr>
            <a:xfrm>
              <a:off x="675908" y="693106"/>
              <a:ext cx="2769328" cy="3321826"/>
            </a:xfrm>
            <a:prstGeom prst="rect">
              <a:avLst/>
            </a:prstGeom>
            <a:noFill/>
          </p:spPr>
          <p:txBody>
            <a:bodyPr wrap="none" rtlCol="0">
              <a:prstTxWarp prst="textPlain">
                <a:avLst/>
              </a:prstTxWarp>
              <a:spAutoFit/>
            </a:bodyPr>
            <a:lstStyle/>
            <a:p>
              <a:r>
                <a:rPr lang="en-US" altLang="zh-CN" sz="9600" dirty="0">
                  <a:solidFill>
                    <a:schemeClr val="tx2">
                      <a:alpha val="34000"/>
                    </a:schemeClr>
                  </a:solidFill>
                  <a:latin typeface="Impact" panose="020B0806030902050204" pitchFamily="34" charset="0"/>
                </a:rPr>
                <a:t>2</a:t>
              </a:r>
              <a:endParaRPr lang="zh-CN" altLang="en-US" sz="9600" dirty="0">
                <a:solidFill>
                  <a:schemeClr val="tx2">
                    <a:alpha val="34000"/>
                  </a:schemeClr>
                </a:solidFill>
                <a:latin typeface="Impact" panose="020B0806030902050204" pitchFamily="34" charset="0"/>
              </a:endParaRPr>
            </a:p>
          </p:txBody>
        </p:sp>
        <p:sp>
          <p:nvSpPr>
            <p:cNvPr id="19" name="文本框 18"/>
            <p:cNvSpPr txBox="1"/>
            <p:nvPr/>
          </p:nvSpPr>
          <p:spPr>
            <a:xfrm>
              <a:off x="2770637" y="693106"/>
              <a:ext cx="2769328" cy="3321826"/>
            </a:xfrm>
            <a:prstGeom prst="rect">
              <a:avLst/>
            </a:prstGeom>
            <a:noFill/>
          </p:spPr>
          <p:txBody>
            <a:bodyPr wrap="none" rtlCol="0">
              <a:prstTxWarp prst="textPlain">
                <a:avLst/>
              </a:prstTxWarp>
              <a:spAutoFit/>
            </a:bodyPr>
            <a:lstStyle/>
            <a:p>
              <a:r>
                <a:rPr lang="en-US" altLang="zh-CN" sz="9600" dirty="0">
                  <a:solidFill>
                    <a:schemeClr val="tx2">
                      <a:alpha val="34000"/>
                    </a:schemeClr>
                  </a:solidFill>
                  <a:latin typeface="Impact" panose="020B0806030902050204" pitchFamily="34" charset="0"/>
                </a:rPr>
                <a:t>0</a:t>
              </a:r>
              <a:endParaRPr lang="zh-CN" altLang="en-US" sz="9600" dirty="0">
                <a:solidFill>
                  <a:schemeClr val="tx2">
                    <a:alpha val="34000"/>
                  </a:schemeClr>
                </a:solidFill>
                <a:latin typeface="Impact" panose="020B0806030902050204" pitchFamily="34" charset="0"/>
              </a:endParaRPr>
            </a:p>
          </p:txBody>
        </p:sp>
        <p:sp>
          <p:nvSpPr>
            <p:cNvPr id="20" name="文本框 19"/>
            <p:cNvSpPr txBox="1"/>
            <p:nvPr/>
          </p:nvSpPr>
          <p:spPr>
            <a:xfrm>
              <a:off x="4865366" y="693106"/>
              <a:ext cx="2769328" cy="3321826"/>
            </a:xfrm>
            <a:prstGeom prst="rect">
              <a:avLst/>
            </a:prstGeom>
            <a:noFill/>
          </p:spPr>
          <p:txBody>
            <a:bodyPr wrap="none" rtlCol="0">
              <a:prstTxWarp prst="textPlain">
                <a:avLst/>
              </a:prstTxWarp>
              <a:spAutoFit/>
            </a:bodyPr>
            <a:lstStyle/>
            <a:p>
              <a:r>
                <a:rPr lang="en-US" altLang="zh-CN" sz="9600" dirty="0">
                  <a:solidFill>
                    <a:schemeClr val="tx2">
                      <a:alpha val="34000"/>
                    </a:schemeClr>
                  </a:solidFill>
                  <a:latin typeface="Impact" panose="020B0806030902050204" pitchFamily="34" charset="0"/>
                </a:rPr>
                <a:t>1</a:t>
              </a:r>
              <a:endParaRPr lang="zh-CN" altLang="en-US" sz="9600" dirty="0">
                <a:solidFill>
                  <a:schemeClr val="tx2">
                    <a:alpha val="34000"/>
                  </a:schemeClr>
                </a:solidFill>
                <a:latin typeface="Impact" panose="020B0806030902050204" pitchFamily="34" charset="0"/>
              </a:endParaRPr>
            </a:p>
          </p:txBody>
        </p:sp>
        <p:sp>
          <p:nvSpPr>
            <p:cNvPr id="21" name="文本框 20"/>
            <p:cNvSpPr txBox="1"/>
            <p:nvPr/>
          </p:nvSpPr>
          <p:spPr>
            <a:xfrm>
              <a:off x="6960096" y="693106"/>
              <a:ext cx="2769328" cy="3321826"/>
            </a:xfrm>
            <a:prstGeom prst="rect">
              <a:avLst/>
            </a:prstGeom>
            <a:noFill/>
          </p:spPr>
          <p:txBody>
            <a:bodyPr wrap="none" rtlCol="0">
              <a:prstTxWarp prst="textPlain">
                <a:avLst/>
              </a:prstTxWarp>
              <a:spAutoFit/>
            </a:bodyPr>
            <a:lstStyle/>
            <a:p>
              <a:r>
                <a:rPr lang="en-US" altLang="zh-CN" sz="9600" dirty="0">
                  <a:solidFill>
                    <a:schemeClr val="tx2">
                      <a:alpha val="34000"/>
                    </a:schemeClr>
                  </a:solidFill>
                  <a:latin typeface="Impact" panose="020B0806030902050204" pitchFamily="34" charset="0"/>
                </a:rPr>
                <a:t>8</a:t>
              </a:r>
              <a:endParaRPr lang="zh-CN" altLang="en-US" sz="9600" dirty="0">
                <a:solidFill>
                  <a:schemeClr val="tx2">
                    <a:alpha val="34000"/>
                  </a:schemeClr>
                </a:solidFill>
                <a:latin typeface="Impact" panose="020B080603090205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 (Code)</a:t>
            </a:r>
            <a:endParaRPr lang="zh-CN" altLang="en-US" dirty="0"/>
          </a:p>
        </p:txBody>
      </p:sp>
      <p:sp>
        <p:nvSpPr>
          <p:cNvPr id="4" name="灯片编号占位符 3"/>
          <p:cNvSpPr>
            <a:spLocks noGrp="1"/>
          </p:cNvSpPr>
          <p:nvPr>
            <p:ph type="sldNum" sz="quarter" idx="12"/>
          </p:nvPr>
        </p:nvSpPr>
        <p:spPr>
          <a:xfrm>
            <a:off x="8610599" y="6240463"/>
            <a:ext cx="2909888" cy="206381"/>
          </a:xfrm>
        </p:spPr>
        <p:txBody>
          <a:bodyPr/>
          <a:lstStyle/>
          <a:p>
            <a:fld id="{5DD3DB80-B894-403A-B48E-6FDC1A72010E}" type="slidenum">
              <a:rPr lang="zh-CN" altLang="en-US" smtClean="0"/>
              <a:t>10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097" y="1095812"/>
            <a:ext cx="6659855" cy="319549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97" y="4291302"/>
            <a:ext cx="6754333" cy="2517055"/>
          </a:xfrm>
          <a:prstGeom prst="rect">
            <a:avLst/>
          </a:prstGeom>
        </p:spPr>
      </p:pic>
      <p:grpSp>
        <p:nvGrpSpPr>
          <p:cNvPr id="12" name="i$lí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260100" y="2885813"/>
            <a:ext cx="1913372" cy="1909580"/>
            <a:chOff x="3690938" y="1028700"/>
            <a:chExt cx="4806950" cy="4797426"/>
          </a:xfrm>
        </p:grpSpPr>
        <p:sp>
          <p:nvSpPr>
            <p:cNvPr id="13" name="iś1idé"/>
            <p:cNvSpPr/>
            <p:nvPr/>
          </p:nvSpPr>
          <p:spPr bwMode="auto">
            <a:xfrm>
              <a:off x="4314826" y="1819275"/>
              <a:ext cx="3641725" cy="2797175"/>
            </a:xfrm>
            <a:custGeom>
              <a:avLst/>
              <a:gdLst>
                <a:gd name="T0" fmla="*/ 490 w 1103"/>
                <a:gd name="T1" fmla="*/ 815 h 849"/>
                <a:gd name="T2" fmla="*/ 473 w 1103"/>
                <a:gd name="T3" fmla="*/ 797 h 849"/>
                <a:gd name="T4" fmla="*/ 432 w 1103"/>
                <a:gd name="T5" fmla="*/ 797 h 849"/>
                <a:gd name="T6" fmla="*/ 432 w 1103"/>
                <a:gd name="T7" fmla="*/ 818 h 849"/>
                <a:gd name="T8" fmla="*/ 329 w 1103"/>
                <a:gd name="T9" fmla="*/ 818 h 849"/>
                <a:gd name="T10" fmla="*/ 329 w 1103"/>
                <a:gd name="T11" fmla="*/ 841 h 849"/>
                <a:gd name="T12" fmla="*/ 0 w 1103"/>
                <a:gd name="T13" fmla="*/ 841 h 849"/>
                <a:gd name="T14" fmla="*/ 0 w 1103"/>
                <a:gd name="T15" fmla="*/ 299 h 849"/>
                <a:gd name="T16" fmla="*/ 329 w 1103"/>
                <a:gd name="T17" fmla="*/ 299 h 849"/>
                <a:gd name="T18" fmla="*/ 329 w 1103"/>
                <a:gd name="T19" fmla="*/ 322 h 849"/>
                <a:gd name="T20" fmla="*/ 432 w 1103"/>
                <a:gd name="T21" fmla="*/ 322 h 849"/>
                <a:gd name="T22" fmla="*/ 432 w 1103"/>
                <a:gd name="T23" fmla="*/ 352 h 849"/>
                <a:gd name="T24" fmla="*/ 454 w 1103"/>
                <a:gd name="T25" fmla="*/ 352 h 849"/>
                <a:gd name="T26" fmla="*/ 461 w 1103"/>
                <a:gd name="T27" fmla="*/ 347 h 849"/>
                <a:gd name="T28" fmla="*/ 461 w 1103"/>
                <a:gd name="T29" fmla="*/ 346 h 849"/>
                <a:gd name="T30" fmla="*/ 528 w 1103"/>
                <a:gd name="T31" fmla="*/ 246 h 849"/>
                <a:gd name="T32" fmla="*/ 558 w 1103"/>
                <a:gd name="T33" fmla="*/ 224 h 849"/>
                <a:gd name="T34" fmla="*/ 569 w 1103"/>
                <a:gd name="T35" fmla="*/ 197 h 849"/>
                <a:gd name="T36" fmla="*/ 557 w 1103"/>
                <a:gd name="T37" fmla="*/ 95 h 849"/>
                <a:gd name="T38" fmla="*/ 577 w 1103"/>
                <a:gd name="T39" fmla="*/ 28 h 849"/>
                <a:gd name="T40" fmla="*/ 640 w 1103"/>
                <a:gd name="T41" fmla="*/ 0 h 849"/>
                <a:gd name="T42" fmla="*/ 643 w 1103"/>
                <a:gd name="T43" fmla="*/ 0 h 849"/>
                <a:gd name="T44" fmla="*/ 770 w 1103"/>
                <a:gd name="T45" fmla="*/ 76 h 849"/>
                <a:gd name="T46" fmla="*/ 801 w 1103"/>
                <a:gd name="T47" fmla="*/ 215 h 849"/>
                <a:gd name="T48" fmla="*/ 780 w 1103"/>
                <a:gd name="T49" fmla="*/ 313 h 849"/>
                <a:gd name="T50" fmla="*/ 990 w 1103"/>
                <a:gd name="T51" fmla="*/ 313 h 849"/>
                <a:gd name="T52" fmla="*/ 1099 w 1103"/>
                <a:gd name="T53" fmla="*/ 409 h 849"/>
                <a:gd name="T54" fmla="*/ 1060 w 1103"/>
                <a:gd name="T55" fmla="*/ 503 h 849"/>
                <a:gd name="T56" fmla="*/ 1064 w 1103"/>
                <a:gd name="T57" fmla="*/ 534 h 849"/>
                <a:gd name="T58" fmla="*/ 1014 w 1103"/>
                <a:gd name="T59" fmla="*/ 625 h 849"/>
                <a:gd name="T60" fmla="*/ 1016 w 1103"/>
                <a:gd name="T61" fmla="*/ 648 h 849"/>
                <a:gd name="T62" fmla="*/ 1016 w 1103"/>
                <a:gd name="T63" fmla="*/ 651 h 849"/>
                <a:gd name="T64" fmla="*/ 984 w 1103"/>
                <a:gd name="T65" fmla="*/ 725 h 849"/>
                <a:gd name="T66" fmla="*/ 983 w 1103"/>
                <a:gd name="T67" fmla="*/ 726 h 849"/>
                <a:gd name="T68" fmla="*/ 983 w 1103"/>
                <a:gd name="T69" fmla="*/ 726 h 849"/>
                <a:gd name="T70" fmla="*/ 977 w 1103"/>
                <a:gd name="T71" fmla="*/ 732 h 849"/>
                <a:gd name="T72" fmla="*/ 975 w 1103"/>
                <a:gd name="T73" fmla="*/ 733 h 849"/>
                <a:gd name="T74" fmla="*/ 968 w 1103"/>
                <a:gd name="T75" fmla="*/ 738 h 849"/>
                <a:gd name="T76" fmla="*/ 966 w 1103"/>
                <a:gd name="T77" fmla="*/ 739 h 849"/>
                <a:gd name="T78" fmla="*/ 960 w 1103"/>
                <a:gd name="T79" fmla="*/ 743 h 849"/>
                <a:gd name="T80" fmla="*/ 956 w 1103"/>
                <a:gd name="T81" fmla="*/ 745 h 849"/>
                <a:gd name="T82" fmla="*/ 956 w 1103"/>
                <a:gd name="T83" fmla="*/ 745 h 849"/>
                <a:gd name="T84" fmla="*/ 953 w 1103"/>
                <a:gd name="T85" fmla="*/ 746 h 849"/>
                <a:gd name="T86" fmla="*/ 953 w 1103"/>
                <a:gd name="T87" fmla="*/ 752 h 849"/>
                <a:gd name="T88" fmla="*/ 856 w 1103"/>
                <a:gd name="T89" fmla="*/ 849 h 849"/>
                <a:gd name="T90" fmla="*/ 568 w 1103"/>
                <a:gd name="T91" fmla="*/ 849 h 849"/>
                <a:gd name="T92" fmla="*/ 490 w 1103"/>
                <a:gd name="T93" fmla="*/ 81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3" h="849">
                  <a:moveTo>
                    <a:pt x="490" y="815"/>
                  </a:moveTo>
                  <a:cubicBezTo>
                    <a:pt x="473" y="797"/>
                    <a:pt x="473" y="797"/>
                    <a:pt x="473" y="797"/>
                  </a:cubicBezTo>
                  <a:cubicBezTo>
                    <a:pt x="432" y="797"/>
                    <a:pt x="432" y="797"/>
                    <a:pt x="432" y="797"/>
                  </a:cubicBezTo>
                  <a:cubicBezTo>
                    <a:pt x="432" y="818"/>
                    <a:pt x="432" y="818"/>
                    <a:pt x="432" y="818"/>
                  </a:cubicBezTo>
                  <a:cubicBezTo>
                    <a:pt x="329" y="818"/>
                    <a:pt x="329" y="818"/>
                    <a:pt x="329" y="818"/>
                  </a:cubicBezTo>
                  <a:cubicBezTo>
                    <a:pt x="329" y="841"/>
                    <a:pt x="329" y="841"/>
                    <a:pt x="329" y="841"/>
                  </a:cubicBezTo>
                  <a:cubicBezTo>
                    <a:pt x="0" y="841"/>
                    <a:pt x="0" y="841"/>
                    <a:pt x="0" y="841"/>
                  </a:cubicBezTo>
                  <a:cubicBezTo>
                    <a:pt x="0" y="299"/>
                    <a:pt x="0" y="299"/>
                    <a:pt x="0" y="299"/>
                  </a:cubicBezTo>
                  <a:cubicBezTo>
                    <a:pt x="329" y="299"/>
                    <a:pt x="329" y="299"/>
                    <a:pt x="329" y="299"/>
                  </a:cubicBezTo>
                  <a:cubicBezTo>
                    <a:pt x="329" y="322"/>
                    <a:pt x="329" y="322"/>
                    <a:pt x="329" y="322"/>
                  </a:cubicBezTo>
                  <a:cubicBezTo>
                    <a:pt x="432" y="322"/>
                    <a:pt x="432" y="322"/>
                    <a:pt x="432" y="322"/>
                  </a:cubicBezTo>
                  <a:cubicBezTo>
                    <a:pt x="432" y="352"/>
                    <a:pt x="432" y="352"/>
                    <a:pt x="432" y="352"/>
                  </a:cubicBezTo>
                  <a:cubicBezTo>
                    <a:pt x="454" y="352"/>
                    <a:pt x="454" y="352"/>
                    <a:pt x="454" y="352"/>
                  </a:cubicBezTo>
                  <a:cubicBezTo>
                    <a:pt x="457" y="352"/>
                    <a:pt x="460" y="350"/>
                    <a:pt x="461" y="347"/>
                  </a:cubicBezTo>
                  <a:cubicBezTo>
                    <a:pt x="461" y="346"/>
                    <a:pt x="461" y="346"/>
                    <a:pt x="461" y="346"/>
                  </a:cubicBezTo>
                  <a:cubicBezTo>
                    <a:pt x="471" y="306"/>
                    <a:pt x="495" y="271"/>
                    <a:pt x="528" y="246"/>
                  </a:cubicBezTo>
                  <a:cubicBezTo>
                    <a:pt x="558" y="224"/>
                    <a:pt x="558" y="224"/>
                    <a:pt x="558" y="224"/>
                  </a:cubicBezTo>
                  <a:cubicBezTo>
                    <a:pt x="566" y="217"/>
                    <a:pt x="571" y="207"/>
                    <a:pt x="569" y="197"/>
                  </a:cubicBezTo>
                  <a:cubicBezTo>
                    <a:pt x="557" y="95"/>
                    <a:pt x="557" y="95"/>
                    <a:pt x="557" y="95"/>
                  </a:cubicBezTo>
                  <a:cubicBezTo>
                    <a:pt x="554" y="71"/>
                    <a:pt x="561" y="47"/>
                    <a:pt x="577" y="28"/>
                  </a:cubicBezTo>
                  <a:cubicBezTo>
                    <a:pt x="593" y="11"/>
                    <a:pt x="616" y="0"/>
                    <a:pt x="640" y="0"/>
                  </a:cubicBezTo>
                  <a:cubicBezTo>
                    <a:pt x="641" y="0"/>
                    <a:pt x="642" y="0"/>
                    <a:pt x="643" y="0"/>
                  </a:cubicBezTo>
                  <a:cubicBezTo>
                    <a:pt x="700" y="2"/>
                    <a:pt x="746" y="30"/>
                    <a:pt x="770" y="76"/>
                  </a:cubicBezTo>
                  <a:cubicBezTo>
                    <a:pt x="789" y="112"/>
                    <a:pt x="799" y="159"/>
                    <a:pt x="801" y="215"/>
                  </a:cubicBezTo>
                  <a:cubicBezTo>
                    <a:pt x="802" y="249"/>
                    <a:pt x="795" y="282"/>
                    <a:pt x="780" y="313"/>
                  </a:cubicBezTo>
                  <a:cubicBezTo>
                    <a:pt x="990" y="313"/>
                    <a:pt x="990" y="313"/>
                    <a:pt x="990" y="313"/>
                  </a:cubicBezTo>
                  <a:cubicBezTo>
                    <a:pt x="1045" y="313"/>
                    <a:pt x="1094" y="354"/>
                    <a:pt x="1099" y="409"/>
                  </a:cubicBezTo>
                  <a:cubicBezTo>
                    <a:pt x="1103" y="446"/>
                    <a:pt x="1087" y="481"/>
                    <a:pt x="1060" y="503"/>
                  </a:cubicBezTo>
                  <a:cubicBezTo>
                    <a:pt x="1063" y="513"/>
                    <a:pt x="1064" y="524"/>
                    <a:pt x="1064" y="534"/>
                  </a:cubicBezTo>
                  <a:cubicBezTo>
                    <a:pt x="1064" y="572"/>
                    <a:pt x="1045" y="606"/>
                    <a:pt x="1014" y="625"/>
                  </a:cubicBezTo>
                  <a:cubicBezTo>
                    <a:pt x="1015" y="633"/>
                    <a:pt x="1016" y="641"/>
                    <a:pt x="1016" y="648"/>
                  </a:cubicBezTo>
                  <a:cubicBezTo>
                    <a:pt x="1016" y="649"/>
                    <a:pt x="1016" y="650"/>
                    <a:pt x="1016" y="651"/>
                  </a:cubicBezTo>
                  <a:cubicBezTo>
                    <a:pt x="1015" y="679"/>
                    <a:pt x="1004" y="705"/>
                    <a:pt x="984" y="725"/>
                  </a:cubicBezTo>
                  <a:cubicBezTo>
                    <a:pt x="983" y="726"/>
                    <a:pt x="983" y="726"/>
                    <a:pt x="983" y="726"/>
                  </a:cubicBezTo>
                  <a:cubicBezTo>
                    <a:pt x="983" y="726"/>
                    <a:pt x="983" y="726"/>
                    <a:pt x="983" y="726"/>
                  </a:cubicBezTo>
                  <a:cubicBezTo>
                    <a:pt x="981" y="728"/>
                    <a:pt x="979" y="730"/>
                    <a:pt x="977" y="732"/>
                  </a:cubicBezTo>
                  <a:cubicBezTo>
                    <a:pt x="976" y="732"/>
                    <a:pt x="975" y="733"/>
                    <a:pt x="975" y="733"/>
                  </a:cubicBezTo>
                  <a:cubicBezTo>
                    <a:pt x="973" y="734"/>
                    <a:pt x="971" y="736"/>
                    <a:pt x="968" y="738"/>
                  </a:cubicBezTo>
                  <a:cubicBezTo>
                    <a:pt x="968" y="738"/>
                    <a:pt x="967" y="739"/>
                    <a:pt x="966" y="739"/>
                  </a:cubicBezTo>
                  <a:cubicBezTo>
                    <a:pt x="964" y="740"/>
                    <a:pt x="962" y="742"/>
                    <a:pt x="960" y="743"/>
                  </a:cubicBezTo>
                  <a:cubicBezTo>
                    <a:pt x="959" y="744"/>
                    <a:pt x="957" y="744"/>
                    <a:pt x="956" y="745"/>
                  </a:cubicBezTo>
                  <a:cubicBezTo>
                    <a:pt x="956" y="745"/>
                    <a:pt x="956" y="745"/>
                    <a:pt x="956" y="745"/>
                  </a:cubicBezTo>
                  <a:cubicBezTo>
                    <a:pt x="955" y="745"/>
                    <a:pt x="954" y="746"/>
                    <a:pt x="953" y="746"/>
                  </a:cubicBezTo>
                  <a:cubicBezTo>
                    <a:pt x="953" y="748"/>
                    <a:pt x="953" y="750"/>
                    <a:pt x="953" y="752"/>
                  </a:cubicBezTo>
                  <a:cubicBezTo>
                    <a:pt x="953" y="806"/>
                    <a:pt x="910" y="849"/>
                    <a:pt x="856" y="849"/>
                  </a:cubicBezTo>
                  <a:cubicBezTo>
                    <a:pt x="568" y="849"/>
                    <a:pt x="568" y="849"/>
                    <a:pt x="568" y="849"/>
                  </a:cubicBezTo>
                  <a:cubicBezTo>
                    <a:pt x="539" y="849"/>
                    <a:pt x="510" y="837"/>
                    <a:pt x="490" y="8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íṩļíḑé"/>
            <p:cNvSpPr/>
            <p:nvPr/>
          </p:nvSpPr>
          <p:spPr bwMode="auto">
            <a:xfrm>
              <a:off x="4406901" y="1914525"/>
              <a:ext cx="3446463" cy="2606675"/>
            </a:xfrm>
            <a:custGeom>
              <a:avLst/>
              <a:gdLst>
                <a:gd name="T0" fmla="*/ 475 w 1044"/>
                <a:gd name="T1" fmla="*/ 757 h 791"/>
                <a:gd name="T2" fmla="*/ 458 w 1044"/>
                <a:gd name="T3" fmla="*/ 739 h 791"/>
                <a:gd name="T4" fmla="*/ 375 w 1044"/>
                <a:gd name="T5" fmla="*/ 739 h 791"/>
                <a:gd name="T6" fmla="*/ 375 w 1044"/>
                <a:gd name="T7" fmla="*/ 761 h 791"/>
                <a:gd name="T8" fmla="*/ 272 w 1044"/>
                <a:gd name="T9" fmla="*/ 761 h 791"/>
                <a:gd name="T10" fmla="*/ 272 w 1044"/>
                <a:gd name="T11" fmla="*/ 783 h 791"/>
                <a:gd name="T12" fmla="*/ 0 w 1044"/>
                <a:gd name="T13" fmla="*/ 783 h 791"/>
                <a:gd name="T14" fmla="*/ 0 w 1044"/>
                <a:gd name="T15" fmla="*/ 299 h 791"/>
                <a:gd name="T16" fmla="*/ 272 w 1044"/>
                <a:gd name="T17" fmla="*/ 299 h 791"/>
                <a:gd name="T18" fmla="*/ 272 w 1044"/>
                <a:gd name="T19" fmla="*/ 322 h 791"/>
                <a:gd name="T20" fmla="*/ 375 w 1044"/>
                <a:gd name="T21" fmla="*/ 322 h 791"/>
                <a:gd name="T22" fmla="*/ 375 w 1044"/>
                <a:gd name="T23" fmla="*/ 351 h 791"/>
                <a:gd name="T24" fmla="*/ 426 w 1044"/>
                <a:gd name="T25" fmla="*/ 351 h 791"/>
                <a:gd name="T26" fmla="*/ 460 w 1044"/>
                <a:gd name="T27" fmla="*/ 325 h 791"/>
                <a:gd name="T28" fmla="*/ 460 w 1044"/>
                <a:gd name="T29" fmla="*/ 324 h 791"/>
                <a:gd name="T30" fmla="*/ 517 w 1044"/>
                <a:gd name="T31" fmla="*/ 240 h 791"/>
                <a:gd name="T32" fmla="*/ 547 w 1044"/>
                <a:gd name="T33" fmla="*/ 217 h 791"/>
                <a:gd name="T34" fmla="*/ 570 w 1044"/>
                <a:gd name="T35" fmla="*/ 164 h 791"/>
                <a:gd name="T36" fmla="*/ 557 w 1044"/>
                <a:gd name="T37" fmla="*/ 64 h 791"/>
                <a:gd name="T38" fmla="*/ 560 w 1044"/>
                <a:gd name="T39" fmla="*/ 36 h 791"/>
                <a:gd name="T40" fmla="*/ 612 w 1044"/>
                <a:gd name="T41" fmla="*/ 0 h 791"/>
                <a:gd name="T42" fmla="*/ 614 w 1044"/>
                <a:gd name="T43" fmla="*/ 0 h 791"/>
                <a:gd name="T44" fmla="*/ 717 w 1044"/>
                <a:gd name="T45" fmla="*/ 61 h 791"/>
                <a:gd name="T46" fmla="*/ 744 w 1044"/>
                <a:gd name="T47" fmla="*/ 186 h 791"/>
                <a:gd name="T48" fmla="*/ 711 w 1044"/>
                <a:gd name="T49" fmla="*/ 296 h 791"/>
                <a:gd name="T50" fmla="*/ 700 w 1044"/>
                <a:gd name="T51" fmla="*/ 312 h 791"/>
                <a:gd name="T52" fmla="*/ 962 w 1044"/>
                <a:gd name="T53" fmla="*/ 312 h 791"/>
                <a:gd name="T54" fmla="*/ 1043 w 1044"/>
                <a:gd name="T55" fmla="*/ 388 h 791"/>
                <a:gd name="T56" fmla="*/ 996 w 1044"/>
                <a:gd name="T57" fmla="*/ 463 h 791"/>
                <a:gd name="T58" fmla="*/ 1008 w 1044"/>
                <a:gd name="T59" fmla="*/ 505 h 791"/>
                <a:gd name="T60" fmla="*/ 950 w 1044"/>
                <a:gd name="T61" fmla="*/ 581 h 791"/>
                <a:gd name="T62" fmla="*/ 959 w 1044"/>
                <a:gd name="T63" fmla="*/ 619 h 791"/>
                <a:gd name="T64" fmla="*/ 959 w 1044"/>
                <a:gd name="T65" fmla="*/ 621 h 791"/>
                <a:gd name="T66" fmla="*/ 936 w 1044"/>
                <a:gd name="T67" fmla="*/ 675 h 791"/>
                <a:gd name="T68" fmla="*/ 936 w 1044"/>
                <a:gd name="T69" fmla="*/ 676 h 791"/>
                <a:gd name="T70" fmla="*/ 935 w 1044"/>
                <a:gd name="T71" fmla="*/ 676 h 791"/>
                <a:gd name="T72" fmla="*/ 931 w 1044"/>
                <a:gd name="T73" fmla="*/ 680 h 791"/>
                <a:gd name="T74" fmla="*/ 929 w 1044"/>
                <a:gd name="T75" fmla="*/ 681 h 791"/>
                <a:gd name="T76" fmla="*/ 924 w 1044"/>
                <a:gd name="T77" fmla="*/ 685 h 791"/>
                <a:gd name="T78" fmla="*/ 923 w 1044"/>
                <a:gd name="T79" fmla="*/ 686 h 791"/>
                <a:gd name="T80" fmla="*/ 918 w 1044"/>
                <a:gd name="T81" fmla="*/ 689 h 791"/>
                <a:gd name="T82" fmla="*/ 916 w 1044"/>
                <a:gd name="T83" fmla="*/ 690 h 791"/>
                <a:gd name="T84" fmla="*/ 916 w 1044"/>
                <a:gd name="T85" fmla="*/ 690 h 791"/>
                <a:gd name="T86" fmla="*/ 911 w 1044"/>
                <a:gd name="T87" fmla="*/ 692 h 791"/>
                <a:gd name="T88" fmla="*/ 909 w 1044"/>
                <a:gd name="T89" fmla="*/ 693 h 791"/>
                <a:gd name="T90" fmla="*/ 908 w 1044"/>
                <a:gd name="T91" fmla="*/ 693 h 791"/>
                <a:gd name="T92" fmla="*/ 904 w 1044"/>
                <a:gd name="T93" fmla="*/ 695 h 791"/>
                <a:gd name="T94" fmla="*/ 901 w 1044"/>
                <a:gd name="T95" fmla="*/ 695 h 791"/>
                <a:gd name="T96" fmla="*/ 900 w 1044"/>
                <a:gd name="T97" fmla="*/ 696 h 791"/>
                <a:gd name="T98" fmla="*/ 897 w 1044"/>
                <a:gd name="T99" fmla="*/ 696 h 791"/>
                <a:gd name="T100" fmla="*/ 892 w 1044"/>
                <a:gd name="T101" fmla="*/ 697 h 791"/>
                <a:gd name="T102" fmla="*/ 891 w 1044"/>
                <a:gd name="T103" fmla="*/ 697 h 791"/>
                <a:gd name="T104" fmla="*/ 896 w 1044"/>
                <a:gd name="T105" fmla="*/ 727 h 791"/>
                <a:gd name="T106" fmla="*/ 827 w 1044"/>
                <a:gd name="T107" fmla="*/ 791 h 791"/>
                <a:gd name="T108" fmla="*/ 553 w 1044"/>
                <a:gd name="T109" fmla="*/ 791 h 791"/>
                <a:gd name="T110" fmla="*/ 475 w 1044"/>
                <a:gd name="T111" fmla="*/ 75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4" h="791">
                  <a:moveTo>
                    <a:pt x="475" y="757"/>
                  </a:moveTo>
                  <a:cubicBezTo>
                    <a:pt x="458" y="739"/>
                    <a:pt x="458" y="739"/>
                    <a:pt x="458" y="739"/>
                  </a:cubicBezTo>
                  <a:cubicBezTo>
                    <a:pt x="375" y="739"/>
                    <a:pt x="375" y="739"/>
                    <a:pt x="375" y="739"/>
                  </a:cubicBezTo>
                  <a:cubicBezTo>
                    <a:pt x="375" y="761"/>
                    <a:pt x="375" y="761"/>
                    <a:pt x="375" y="761"/>
                  </a:cubicBezTo>
                  <a:cubicBezTo>
                    <a:pt x="272" y="761"/>
                    <a:pt x="272" y="761"/>
                    <a:pt x="272" y="761"/>
                  </a:cubicBezTo>
                  <a:cubicBezTo>
                    <a:pt x="272" y="783"/>
                    <a:pt x="272" y="783"/>
                    <a:pt x="272" y="783"/>
                  </a:cubicBezTo>
                  <a:cubicBezTo>
                    <a:pt x="0" y="783"/>
                    <a:pt x="0" y="783"/>
                    <a:pt x="0" y="783"/>
                  </a:cubicBezTo>
                  <a:cubicBezTo>
                    <a:pt x="0" y="299"/>
                    <a:pt x="0" y="299"/>
                    <a:pt x="0" y="299"/>
                  </a:cubicBezTo>
                  <a:cubicBezTo>
                    <a:pt x="272" y="299"/>
                    <a:pt x="272" y="299"/>
                    <a:pt x="272" y="299"/>
                  </a:cubicBezTo>
                  <a:cubicBezTo>
                    <a:pt x="272" y="322"/>
                    <a:pt x="272" y="322"/>
                    <a:pt x="272" y="322"/>
                  </a:cubicBezTo>
                  <a:cubicBezTo>
                    <a:pt x="375" y="322"/>
                    <a:pt x="375" y="322"/>
                    <a:pt x="375" y="322"/>
                  </a:cubicBezTo>
                  <a:cubicBezTo>
                    <a:pt x="375" y="351"/>
                    <a:pt x="375" y="351"/>
                    <a:pt x="375" y="351"/>
                  </a:cubicBezTo>
                  <a:cubicBezTo>
                    <a:pt x="426" y="351"/>
                    <a:pt x="426" y="351"/>
                    <a:pt x="426" y="351"/>
                  </a:cubicBezTo>
                  <a:cubicBezTo>
                    <a:pt x="442" y="351"/>
                    <a:pt x="456" y="341"/>
                    <a:pt x="460" y="325"/>
                  </a:cubicBezTo>
                  <a:cubicBezTo>
                    <a:pt x="460" y="324"/>
                    <a:pt x="460" y="324"/>
                    <a:pt x="460" y="324"/>
                  </a:cubicBezTo>
                  <a:cubicBezTo>
                    <a:pt x="469" y="291"/>
                    <a:pt x="489" y="261"/>
                    <a:pt x="517" y="240"/>
                  </a:cubicBezTo>
                  <a:cubicBezTo>
                    <a:pt x="547" y="217"/>
                    <a:pt x="547" y="217"/>
                    <a:pt x="547" y="217"/>
                  </a:cubicBezTo>
                  <a:cubicBezTo>
                    <a:pt x="564" y="205"/>
                    <a:pt x="572" y="185"/>
                    <a:pt x="570" y="164"/>
                  </a:cubicBezTo>
                  <a:cubicBezTo>
                    <a:pt x="557" y="64"/>
                    <a:pt x="557" y="64"/>
                    <a:pt x="557" y="64"/>
                  </a:cubicBezTo>
                  <a:cubicBezTo>
                    <a:pt x="556" y="55"/>
                    <a:pt x="557" y="45"/>
                    <a:pt x="560" y="36"/>
                  </a:cubicBezTo>
                  <a:cubicBezTo>
                    <a:pt x="569" y="14"/>
                    <a:pt x="590" y="0"/>
                    <a:pt x="612" y="0"/>
                  </a:cubicBezTo>
                  <a:cubicBezTo>
                    <a:pt x="612" y="0"/>
                    <a:pt x="613" y="0"/>
                    <a:pt x="614" y="0"/>
                  </a:cubicBezTo>
                  <a:cubicBezTo>
                    <a:pt x="661" y="2"/>
                    <a:pt x="697" y="23"/>
                    <a:pt x="717" y="61"/>
                  </a:cubicBezTo>
                  <a:cubicBezTo>
                    <a:pt x="734" y="92"/>
                    <a:pt x="743" y="135"/>
                    <a:pt x="744" y="186"/>
                  </a:cubicBezTo>
                  <a:cubicBezTo>
                    <a:pt x="745" y="225"/>
                    <a:pt x="734" y="264"/>
                    <a:pt x="711" y="296"/>
                  </a:cubicBezTo>
                  <a:cubicBezTo>
                    <a:pt x="707" y="303"/>
                    <a:pt x="703" y="308"/>
                    <a:pt x="700" y="312"/>
                  </a:cubicBezTo>
                  <a:cubicBezTo>
                    <a:pt x="962" y="312"/>
                    <a:pt x="962" y="312"/>
                    <a:pt x="962" y="312"/>
                  </a:cubicBezTo>
                  <a:cubicBezTo>
                    <a:pt x="1005" y="312"/>
                    <a:pt x="1041" y="346"/>
                    <a:pt x="1043" y="388"/>
                  </a:cubicBezTo>
                  <a:cubicBezTo>
                    <a:pt x="1044" y="422"/>
                    <a:pt x="1024" y="451"/>
                    <a:pt x="996" y="463"/>
                  </a:cubicBezTo>
                  <a:cubicBezTo>
                    <a:pt x="1003" y="475"/>
                    <a:pt x="1008" y="490"/>
                    <a:pt x="1008" y="505"/>
                  </a:cubicBezTo>
                  <a:cubicBezTo>
                    <a:pt x="1008" y="542"/>
                    <a:pt x="983" y="572"/>
                    <a:pt x="950" y="581"/>
                  </a:cubicBezTo>
                  <a:cubicBezTo>
                    <a:pt x="956" y="593"/>
                    <a:pt x="959" y="606"/>
                    <a:pt x="959" y="619"/>
                  </a:cubicBezTo>
                  <a:cubicBezTo>
                    <a:pt x="959" y="620"/>
                    <a:pt x="959" y="621"/>
                    <a:pt x="959" y="621"/>
                  </a:cubicBezTo>
                  <a:cubicBezTo>
                    <a:pt x="959" y="642"/>
                    <a:pt x="951" y="661"/>
                    <a:pt x="936" y="675"/>
                  </a:cubicBezTo>
                  <a:cubicBezTo>
                    <a:pt x="936" y="676"/>
                    <a:pt x="936" y="676"/>
                    <a:pt x="936" y="676"/>
                  </a:cubicBezTo>
                  <a:cubicBezTo>
                    <a:pt x="935" y="676"/>
                    <a:pt x="935" y="676"/>
                    <a:pt x="935" y="676"/>
                  </a:cubicBezTo>
                  <a:cubicBezTo>
                    <a:pt x="934" y="678"/>
                    <a:pt x="932" y="679"/>
                    <a:pt x="931" y="680"/>
                  </a:cubicBezTo>
                  <a:cubicBezTo>
                    <a:pt x="930" y="681"/>
                    <a:pt x="930" y="681"/>
                    <a:pt x="929" y="681"/>
                  </a:cubicBezTo>
                  <a:cubicBezTo>
                    <a:pt x="928" y="682"/>
                    <a:pt x="926" y="684"/>
                    <a:pt x="924" y="685"/>
                  </a:cubicBezTo>
                  <a:cubicBezTo>
                    <a:pt x="924" y="685"/>
                    <a:pt x="923" y="686"/>
                    <a:pt x="923" y="686"/>
                  </a:cubicBezTo>
                  <a:cubicBezTo>
                    <a:pt x="921" y="687"/>
                    <a:pt x="920" y="688"/>
                    <a:pt x="918" y="689"/>
                  </a:cubicBezTo>
                  <a:cubicBezTo>
                    <a:pt x="917" y="689"/>
                    <a:pt x="917" y="689"/>
                    <a:pt x="916" y="690"/>
                  </a:cubicBezTo>
                  <a:cubicBezTo>
                    <a:pt x="916" y="690"/>
                    <a:pt x="916" y="690"/>
                    <a:pt x="916" y="690"/>
                  </a:cubicBezTo>
                  <a:cubicBezTo>
                    <a:pt x="914" y="691"/>
                    <a:pt x="913" y="691"/>
                    <a:pt x="911" y="692"/>
                  </a:cubicBezTo>
                  <a:cubicBezTo>
                    <a:pt x="910" y="692"/>
                    <a:pt x="910" y="693"/>
                    <a:pt x="909" y="693"/>
                  </a:cubicBezTo>
                  <a:cubicBezTo>
                    <a:pt x="908" y="693"/>
                    <a:pt x="908" y="693"/>
                    <a:pt x="908" y="693"/>
                  </a:cubicBezTo>
                  <a:cubicBezTo>
                    <a:pt x="907" y="694"/>
                    <a:pt x="905" y="694"/>
                    <a:pt x="904" y="695"/>
                  </a:cubicBezTo>
                  <a:cubicBezTo>
                    <a:pt x="903" y="695"/>
                    <a:pt x="902" y="695"/>
                    <a:pt x="901" y="695"/>
                  </a:cubicBezTo>
                  <a:cubicBezTo>
                    <a:pt x="900" y="696"/>
                    <a:pt x="900" y="696"/>
                    <a:pt x="900" y="696"/>
                  </a:cubicBezTo>
                  <a:cubicBezTo>
                    <a:pt x="899" y="696"/>
                    <a:pt x="898" y="696"/>
                    <a:pt x="897" y="696"/>
                  </a:cubicBezTo>
                  <a:cubicBezTo>
                    <a:pt x="895" y="697"/>
                    <a:pt x="894" y="697"/>
                    <a:pt x="892" y="697"/>
                  </a:cubicBezTo>
                  <a:cubicBezTo>
                    <a:pt x="891" y="697"/>
                    <a:pt x="891" y="697"/>
                    <a:pt x="891" y="697"/>
                  </a:cubicBezTo>
                  <a:cubicBezTo>
                    <a:pt x="895" y="706"/>
                    <a:pt x="897" y="716"/>
                    <a:pt x="896" y="727"/>
                  </a:cubicBezTo>
                  <a:cubicBezTo>
                    <a:pt x="894" y="763"/>
                    <a:pt x="863" y="791"/>
                    <a:pt x="827" y="791"/>
                  </a:cubicBezTo>
                  <a:cubicBezTo>
                    <a:pt x="553" y="791"/>
                    <a:pt x="553" y="791"/>
                    <a:pt x="553" y="791"/>
                  </a:cubicBezTo>
                  <a:cubicBezTo>
                    <a:pt x="523" y="791"/>
                    <a:pt x="495" y="779"/>
                    <a:pt x="475" y="757"/>
                  </a:cubicBezTo>
                </a:path>
              </a:pathLst>
            </a:custGeom>
            <a:solidFill>
              <a:srgbClr val="2457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i$ḻïḋê"/>
            <p:cNvSpPr/>
            <p:nvPr/>
          </p:nvSpPr>
          <p:spPr bwMode="auto">
            <a:xfrm>
              <a:off x="5434013" y="1984375"/>
              <a:ext cx="2351088" cy="2466975"/>
            </a:xfrm>
            <a:custGeom>
              <a:avLst/>
              <a:gdLst>
                <a:gd name="T0" fmla="*/ 710 w 712"/>
                <a:gd name="T1" fmla="*/ 367 h 749"/>
                <a:gd name="T2" fmla="*/ 652 w 712"/>
                <a:gd name="T3" fmla="*/ 313 h 749"/>
                <a:gd name="T4" fmla="*/ 603 w 712"/>
                <a:gd name="T5" fmla="*/ 313 h 749"/>
                <a:gd name="T6" fmla="*/ 488 w 712"/>
                <a:gd name="T7" fmla="*/ 313 h 749"/>
                <a:gd name="T8" fmla="*/ 354 w 712"/>
                <a:gd name="T9" fmla="*/ 313 h 749"/>
                <a:gd name="T10" fmla="*/ 383 w 712"/>
                <a:gd name="T11" fmla="*/ 262 h 749"/>
                <a:gd name="T12" fmla="*/ 412 w 712"/>
                <a:gd name="T13" fmla="*/ 165 h 749"/>
                <a:gd name="T14" fmla="*/ 387 w 712"/>
                <a:gd name="T15" fmla="*/ 50 h 749"/>
                <a:gd name="T16" fmla="*/ 303 w 712"/>
                <a:gd name="T17" fmla="*/ 0 h 749"/>
                <a:gd name="T18" fmla="*/ 268 w 712"/>
                <a:gd name="T19" fmla="*/ 39 h 749"/>
                <a:gd name="T20" fmla="*/ 280 w 712"/>
                <a:gd name="T21" fmla="*/ 141 h 749"/>
                <a:gd name="T22" fmla="*/ 249 w 712"/>
                <a:gd name="T23" fmla="*/ 214 h 749"/>
                <a:gd name="T24" fmla="*/ 219 w 712"/>
                <a:gd name="T25" fmla="*/ 237 h 749"/>
                <a:gd name="T26" fmla="*/ 170 w 712"/>
                <a:gd name="T27" fmla="*/ 309 h 749"/>
                <a:gd name="T28" fmla="*/ 170 w 712"/>
                <a:gd name="T29" fmla="*/ 309 h 749"/>
                <a:gd name="T30" fmla="*/ 115 w 712"/>
                <a:gd name="T31" fmla="*/ 352 h 749"/>
                <a:gd name="T32" fmla="*/ 0 w 712"/>
                <a:gd name="T33" fmla="*/ 352 h 749"/>
                <a:gd name="T34" fmla="*/ 13 w 712"/>
                <a:gd name="T35" fmla="*/ 697 h 749"/>
                <a:gd name="T36" fmla="*/ 156 w 712"/>
                <a:gd name="T37" fmla="*/ 697 h 749"/>
                <a:gd name="T38" fmla="*/ 173 w 712"/>
                <a:gd name="T39" fmla="*/ 715 h 749"/>
                <a:gd name="T40" fmla="*/ 251 w 712"/>
                <a:gd name="T41" fmla="*/ 749 h 749"/>
                <a:gd name="T42" fmla="*/ 504 w 712"/>
                <a:gd name="T43" fmla="*/ 749 h 749"/>
                <a:gd name="T44" fmla="*/ 493 w 712"/>
                <a:gd name="T45" fmla="*/ 749 h 749"/>
                <a:gd name="T46" fmla="*/ 516 w 712"/>
                <a:gd name="T47" fmla="*/ 749 h 749"/>
                <a:gd name="T48" fmla="*/ 564 w 712"/>
                <a:gd name="T49" fmla="*/ 704 h 749"/>
                <a:gd name="T50" fmla="*/ 517 w 712"/>
                <a:gd name="T51" fmla="*/ 656 h 749"/>
                <a:gd name="T52" fmla="*/ 568 w 712"/>
                <a:gd name="T53" fmla="*/ 656 h 749"/>
                <a:gd name="T54" fmla="*/ 627 w 712"/>
                <a:gd name="T55" fmla="*/ 601 h 749"/>
                <a:gd name="T56" fmla="*/ 570 w 712"/>
                <a:gd name="T57" fmla="*/ 541 h 749"/>
                <a:gd name="T58" fmla="*/ 616 w 712"/>
                <a:gd name="T59" fmla="*/ 541 h 749"/>
                <a:gd name="T60" fmla="*/ 675 w 712"/>
                <a:gd name="T61" fmla="*/ 487 h 749"/>
                <a:gd name="T62" fmla="*/ 618 w 712"/>
                <a:gd name="T63" fmla="*/ 427 h 749"/>
                <a:gd name="T64" fmla="*/ 653 w 712"/>
                <a:gd name="T65" fmla="*/ 427 h 749"/>
                <a:gd name="T66" fmla="*/ 710 w 712"/>
                <a:gd name="T67" fmla="*/ 36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2" h="749">
                  <a:moveTo>
                    <a:pt x="710" y="367"/>
                  </a:moveTo>
                  <a:cubicBezTo>
                    <a:pt x="709" y="337"/>
                    <a:pt x="682" y="313"/>
                    <a:pt x="652" y="313"/>
                  </a:cubicBezTo>
                  <a:cubicBezTo>
                    <a:pt x="603" y="313"/>
                    <a:pt x="603" y="313"/>
                    <a:pt x="603" y="313"/>
                  </a:cubicBezTo>
                  <a:cubicBezTo>
                    <a:pt x="603" y="313"/>
                    <a:pt x="550" y="313"/>
                    <a:pt x="488" y="313"/>
                  </a:cubicBezTo>
                  <a:cubicBezTo>
                    <a:pt x="400" y="313"/>
                    <a:pt x="360" y="313"/>
                    <a:pt x="354" y="313"/>
                  </a:cubicBezTo>
                  <a:cubicBezTo>
                    <a:pt x="349" y="313"/>
                    <a:pt x="366" y="286"/>
                    <a:pt x="383" y="262"/>
                  </a:cubicBezTo>
                  <a:cubicBezTo>
                    <a:pt x="403" y="234"/>
                    <a:pt x="413" y="200"/>
                    <a:pt x="412" y="165"/>
                  </a:cubicBezTo>
                  <a:cubicBezTo>
                    <a:pt x="411" y="130"/>
                    <a:pt x="405" y="84"/>
                    <a:pt x="387" y="50"/>
                  </a:cubicBezTo>
                  <a:cubicBezTo>
                    <a:pt x="367" y="11"/>
                    <a:pt x="331" y="2"/>
                    <a:pt x="303" y="0"/>
                  </a:cubicBezTo>
                  <a:cubicBezTo>
                    <a:pt x="282" y="0"/>
                    <a:pt x="265" y="18"/>
                    <a:pt x="268" y="39"/>
                  </a:cubicBezTo>
                  <a:cubicBezTo>
                    <a:pt x="280" y="141"/>
                    <a:pt x="280" y="141"/>
                    <a:pt x="280" y="141"/>
                  </a:cubicBezTo>
                  <a:cubicBezTo>
                    <a:pt x="284" y="169"/>
                    <a:pt x="272" y="197"/>
                    <a:pt x="249" y="214"/>
                  </a:cubicBezTo>
                  <a:cubicBezTo>
                    <a:pt x="219" y="237"/>
                    <a:pt x="219" y="237"/>
                    <a:pt x="219" y="237"/>
                  </a:cubicBezTo>
                  <a:cubicBezTo>
                    <a:pt x="195" y="254"/>
                    <a:pt x="178" y="280"/>
                    <a:pt x="170" y="309"/>
                  </a:cubicBezTo>
                  <a:cubicBezTo>
                    <a:pt x="170" y="309"/>
                    <a:pt x="170" y="309"/>
                    <a:pt x="170" y="309"/>
                  </a:cubicBezTo>
                  <a:cubicBezTo>
                    <a:pt x="164" y="334"/>
                    <a:pt x="141" y="352"/>
                    <a:pt x="115" y="352"/>
                  </a:cubicBezTo>
                  <a:cubicBezTo>
                    <a:pt x="0" y="352"/>
                    <a:pt x="0" y="352"/>
                    <a:pt x="0" y="352"/>
                  </a:cubicBezTo>
                  <a:cubicBezTo>
                    <a:pt x="13" y="697"/>
                    <a:pt x="13" y="697"/>
                    <a:pt x="13" y="697"/>
                  </a:cubicBezTo>
                  <a:cubicBezTo>
                    <a:pt x="156" y="697"/>
                    <a:pt x="156" y="697"/>
                    <a:pt x="156" y="697"/>
                  </a:cubicBezTo>
                  <a:cubicBezTo>
                    <a:pt x="173" y="715"/>
                    <a:pt x="173" y="715"/>
                    <a:pt x="173" y="715"/>
                  </a:cubicBezTo>
                  <a:cubicBezTo>
                    <a:pt x="193" y="737"/>
                    <a:pt x="221" y="749"/>
                    <a:pt x="251" y="749"/>
                  </a:cubicBezTo>
                  <a:cubicBezTo>
                    <a:pt x="504" y="749"/>
                    <a:pt x="504" y="749"/>
                    <a:pt x="504" y="749"/>
                  </a:cubicBezTo>
                  <a:cubicBezTo>
                    <a:pt x="493" y="749"/>
                    <a:pt x="493" y="749"/>
                    <a:pt x="493" y="749"/>
                  </a:cubicBezTo>
                  <a:cubicBezTo>
                    <a:pt x="516" y="749"/>
                    <a:pt x="516" y="749"/>
                    <a:pt x="516" y="749"/>
                  </a:cubicBezTo>
                  <a:cubicBezTo>
                    <a:pt x="541" y="749"/>
                    <a:pt x="563" y="729"/>
                    <a:pt x="564" y="704"/>
                  </a:cubicBezTo>
                  <a:cubicBezTo>
                    <a:pt x="565" y="678"/>
                    <a:pt x="544" y="656"/>
                    <a:pt x="517" y="656"/>
                  </a:cubicBezTo>
                  <a:cubicBezTo>
                    <a:pt x="568" y="656"/>
                    <a:pt x="568" y="656"/>
                    <a:pt x="568" y="656"/>
                  </a:cubicBezTo>
                  <a:cubicBezTo>
                    <a:pt x="599" y="656"/>
                    <a:pt x="625" y="632"/>
                    <a:pt x="627" y="601"/>
                  </a:cubicBezTo>
                  <a:cubicBezTo>
                    <a:pt x="628" y="568"/>
                    <a:pt x="602" y="541"/>
                    <a:pt x="570" y="541"/>
                  </a:cubicBezTo>
                  <a:cubicBezTo>
                    <a:pt x="616" y="541"/>
                    <a:pt x="616" y="541"/>
                    <a:pt x="616" y="541"/>
                  </a:cubicBezTo>
                  <a:cubicBezTo>
                    <a:pt x="647" y="541"/>
                    <a:pt x="674" y="518"/>
                    <a:pt x="675" y="487"/>
                  </a:cubicBezTo>
                  <a:cubicBezTo>
                    <a:pt x="677" y="454"/>
                    <a:pt x="651" y="427"/>
                    <a:pt x="618" y="427"/>
                  </a:cubicBezTo>
                  <a:cubicBezTo>
                    <a:pt x="653" y="427"/>
                    <a:pt x="653" y="427"/>
                    <a:pt x="653" y="427"/>
                  </a:cubicBezTo>
                  <a:cubicBezTo>
                    <a:pt x="686" y="427"/>
                    <a:pt x="712" y="400"/>
                    <a:pt x="710" y="36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işḻidè"/>
            <p:cNvSpPr/>
            <p:nvPr/>
          </p:nvSpPr>
          <p:spPr bwMode="auto">
            <a:xfrm>
              <a:off x="7140576" y="4144963"/>
              <a:ext cx="158750" cy="303213"/>
            </a:xfrm>
            <a:custGeom>
              <a:avLst/>
              <a:gdLst>
                <a:gd name="T0" fmla="*/ 0 w 48"/>
                <a:gd name="T1" fmla="*/ 0 h 92"/>
                <a:gd name="T2" fmla="*/ 0 w 48"/>
                <a:gd name="T3" fmla="*/ 0 h 92"/>
                <a:gd name="T4" fmla="*/ 47 w 48"/>
                <a:gd name="T5" fmla="*/ 48 h 92"/>
                <a:gd name="T6" fmla="*/ 6 w 48"/>
                <a:gd name="T7" fmla="*/ 92 h 92"/>
                <a:gd name="T8" fmla="*/ 47 w 48"/>
                <a:gd name="T9" fmla="*/ 48 h 92"/>
                <a:gd name="T10" fmla="*/ 0 w 48"/>
                <a:gd name="T11" fmla="*/ 0 h 92"/>
              </a:gdLst>
              <a:ahLst/>
              <a:cxnLst>
                <a:cxn ang="0">
                  <a:pos x="T0" y="T1"/>
                </a:cxn>
                <a:cxn ang="0">
                  <a:pos x="T2" y="T3"/>
                </a:cxn>
                <a:cxn ang="0">
                  <a:pos x="T4" y="T5"/>
                </a:cxn>
                <a:cxn ang="0">
                  <a:pos x="T6" y="T7"/>
                </a:cxn>
                <a:cxn ang="0">
                  <a:pos x="T8" y="T9"/>
                </a:cxn>
                <a:cxn ang="0">
                  <a:pos x="T10" y="T11"/>
                </a:cxn>
              </a:cxnLst>
              <a:rect l="0" t="0" r="r" b="b"/>
              <a:pathLst>
                <a:path w="48" h="92">
                  <a:moveTo>
                    <a:pt x="0" y="0"/>
                  </a:moveTo>
                  <a:cubicBezTo>
                    <a:pt x="0" y="0"/>
                    <a:pt x="0" y="0"/>
                    <a:pt x="0" y="0"/>
                  </a:cubicBezTo>
                  <a:cubicBezTo>
                    <a:pt x="27" y="0"/>
                    <a:pt x="48" y="22"/>
                    <a:pt x="47" y="48"/>
                  </a:cubicBezTo>
                  <a:cubicBezTo>
                    <a:pt x="46" y="71"/>
                    <a:pt x="28" y="89"/>
                    <a:pt x="6" y="92"/>
                  </a:cubicBezTo>
                  <a:cubicBezTo>
                    <a:pt x="28" y="89"/>
                    <a:pt x="46" y="71"/>
                    <a:pt x="47" y="48"/>
                  </a:cubicBezTo>
                  <a:cubicBezTo>
                    <a:pt x="48" y="22"/>
                    <a:pt x="27" y="0"/>
                    <a:pt x="0" y="0"/>
                  </a:cubicBezTo>
                </a:path>
              </a:pathLst>
            </a:custGeom>
            <a:solidFill>
              <a:srgbClr val="447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śḻïďé"/>
            <p:cNvSpPr/>
            <p:nvPr/>
          </p:nvSpPr>
          <p:spPr bwMode="auto">
            <a:xfrm>
              <a:off x="6996113" y="4144963"/>
              <a:ext cx="303213" cy="306388"/>
            </a:xfrm>
            <a:custGeom>
              <a:avLst/>
              <a:gdLst>
                <a:gd name="T0" fmla="*/ 44 w 92"/>
                <a:gd name="T1" fmla="*/ 0 h 93"/>
                <a:gd name="T2" fmla="*/ 1 w 92"/>
                <a:gd name="T3" fmla="*/ 0 h 93"/>
                <a:gd name="T4" fmla="*/ 48 w 92"/>
                <a:gd name="T5" fmla="*/ 48 h 93"/>
                <a:gd name="T6" fmla="*/ 0 w 92"/>
                <a:gd name="T7" fmla="*/ 93 h 93"/>
                <a:gd name="T8" fmla="*/ 20 w 92"/>
                <a:gd name="T9" fmla="*/ 93 h 93"/>
                <a:gd name="T10" fmla="*/ 31 w 92"/>
                <a:gd name="T11" fmla="*/ 93 h 93"/>
                <a:gd name="T12" fmla="*/ 43 w 92"/>
                <a:gd name="T13" fmla="*/ 93 h 93"/>
                <a:gd name="T14" fmla="*/ 50 w 92"/>
                <a:gd name="T15" fmla="*/ 92 h 93"/>
                <a:gd name="T16" fmla="*/ 91 w 92"/>
                <a:gd name="T17" fmla="*/ 48 h 93"/>
                <a:gd name="T18" fmla="*/ 44 w 92"/>
                <a:gd name="T19" fmla="*/ 0 h 93"/>
                <a:gd name="T20" fmla="*/ 44 w 92"/>
                <a:gd name="T21" fmla="*/ 0 h 93"/>
                <a:gd name="T22" fmla="*/ 44 w 92"/>
                <a:gd name="T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3">
                  <a:moveTo>
                    <a:pt x="44" y="0"/>
                  </a:moveTo>
                  <a:cubicBezTo>
                    <a:pt x="1" y="0"/>
                    <a:pt x="1" y="0"/>
                    <a:pt x="1" y="0"/>
                  </a:cubicBezTo>
                  <a:cubicBezTo>
                    <a:pt x="28" y="0"/>
                    <a:pt x="49" y="22"/>
                    <a:pt x="48" y="48"/>
                  </a:cubicBezTo>
                  <a:cubicBezTo>
                    <a:pt x="47" y="73"/>
                    <a:pt x="25" y="93"/>
                    <a:pt x="0" y="93"/>
                  </a:cubicBezTo>
                  <a:cubicBezTo>
                    <a:pt x="20" y="93"/>
                    <a:pt x="20" y="93"/>
                    <a:pt x="20" y="93"/>
                  </a:cubicBezTo>
                  <a:cubicBezTo>
                    <a:pt x="31" y="93"/>
                    <a:pt x="31" y="93"/>
                    <a:pt x="31" y="93"/>
                  </a:cubicBezTo>
                  <a:cubicBezTo>
                    <a:pt x="43" y="93"/>
                    <a:pt x="43" y="93"/>
                    <a:pt x="43" y="93"/>
                  </a:cubicBezTo>
                  <a:cubicBezTo>
                    <a:pt x="45" y="93"/>
                    <a:pt x="48" y="93"/>
                    <a:pt x="50" y="92"/>
                  </a:cubicBezTo>
                  <a:cubicBezTo>
                    <a:pt x="72" y="89"/>
                    <a:pt x="90" y="71"/>
                    <a:pt x="91" y="48"/>
                  </a:cubicBezTo>
                  <a:cubicBezTo>
                    <a:pt x="92" y="22"/>
                    <a:pt x="71" y="0"/>
                    <a:pt x="44" y="0"/>
                  </a:cubicBezTo>
                  <a:cubicBezTo>
                    <a:pt x="44" y="0"/>
                    <a:pt x="44" y="0"/>
                    <a:pt x="44" y="0"/>
                  </a:cubicBezTo>
                  <a:cubicBezTo>
                    <a:pt x="44" y="0"/>
                    <a:pt x="44" y="0"/>
                    <a:pt x="44"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iṩḷïḋé"/>
            <p:cNvSpPr/>
            <p:nvPr/>
          </p:nvSpPr>
          <p:spPr bwMode="auto">
            <a:xfrm>
              <a:off x="7315201" y="3767138"/>
              <a:ext cx="188913" cy="187325"/>
            </a:xfrm>
            <a:custGeom>
              <a:avLst/>
              <a:gdLst>
                <a:gd name="T0" fmla="*/ 1 w 57"/>
                <a:gd name="T1" fmla="*/ 0 h 57"/>
                <a:gd name="T2" fmla="*/ 0 w 57"/>
                <a:gd name="T3" fmla="*/ 0 h 57"/>
                <a:gd name="T4" fmla="*/ 57 w 57"/>
                <a:gd name="T5" fmla="*/ 57 h 57"/>
                <a:gd name="T6" fmla="*/ 1 w 57"/>
                <a:gd name="T7" fmla="*/ 0 h 57"/>
              </a:gdLst>
              <a:ahLst/>
              <a:cxnLst>
                <a:cxn ang="0">
                  <a:pos x="T0" y="T1"/>
                </a:cxn>
                <a:cxn ang="0">
                  <a:pos x="T2" y="T3"/>
                </a:cxn>
                <a:cxn ang="0">
                  <a:pos x="T4" y="T5"/>
                </a:cxn>
                <a:cxn ang="0">
                  <a:pos x="T6" y="T7"/>
                </a:cxn>
              </a:cxnLst>
              <a:rect l="0" t="0" r="r" b="b"/>
              <a:pathLst>
                <a:path w="57" h="57">
                  <a:moveTo>
                    <a:pt x="1" y="0"/>
                  </a:moveTo>
                  <a:cubicBezTo>
                    <a:pt x="0" y="0"/>
                    <a:pt x="0" y="0"/>
                    <a:pt x="0" y="0"/>
                  </a:cubicBezTo>
                  <a:cubicBezTo>
                    <a:pt x="31" y="0"/>
                    <a:pt x="57" y="26"/>
                    <a:pt x="57" y="57"/>
                  </a:cubicBezTo>
                  <a:cubicBezTo>
                    <a:pt x="57" y="26"/>
                    <a:pt x="32" y="1"/>
                    <a:pt x="1" y="0"/>
                  </a:cubicBezTo>
                </a:path>
              </a:pathLst>
            </a:custGeom>
            <a:solidFill>
              <a:srgbClr val="447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îśḷíḓe"/>
            <p:cNvSpPr/>
            <p:nvPr/>
          </p:nvSpPr>
          <p:spPr bwMode="auto">
            <a:xfrm>
              <a:off x="7167563" y="3767138"/>
              <a:ext cx="336550" cy="377825"/>
            </a:xfrm>
            <a:custGeom>
              <a:avLst/>
              <a:gdLst>
                <a:gd name="T0" fmla="*/ 45 w 102"/>
                <a:gd name="T1" fmla="*/ 0 h 115"/>
                <a:gd name="T2" fmla="*/ 2 w 102"/>
                <a:gd name="T3" fmla="*/ 0 h 115"/>
                <a:gd name="T4" fmla="*/ 59 w 102"/>
                <a:gd name="T5" fmla="*/ 60 h 115"/>
                <a:gd name="T6" fmla="*/ 0 w 102"/>
                <a:gd name="T7" fmla="*/ 115 h 115"/>
                <a:gd name="T8" fmla="*/ 43 w 102"/>
                <a:gd name="T9" fmla="*/ 115 h 115"/>
                <a:gd name="T10" fmla="*/ 102 w 102"/>
                <a:gd name="T11" fmla="*/ 60 h 115"/>
                <a:gd name="T12" fmla="*/ 102 w 102"/>
                <a:gd name="T13" fmla="*/ 57 h 115"/>
                <a:gd name="T14" fmla="*/ 45 w 102"/>
                <a:gd name="T15" fmla="*/ 0 h 115"/>
                <a:gd name="T16" fmla="*/ 46 w 102"/>
                <a:gd name="T17" fmla="*/ 0 h 115"/>
                <a:gd name="T18" fmla="*/ 45 w 102"/>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15">
                  <a:moveTo>
                    <a:pt x="45" y="0"/>
                  </a:moveTo>
                  <a:cubicBezTo>
                    <a:pt x="2" y="0"/>
                    <a:pt x="2" y="0"/>
                    <a:pt x="2" y="0"/>
                  </a:cubicBezTo>
                  <a:cubicBezTo>
                    <a:pt x="34" y="0"/>
                    <a:pt x="60" y="27"/>
                    <a:pt x="59" y="60"/>
                  </a:cubicBezTo>
                  <a:cubicBezTo>
                    <a:pt x="57" y="91"/>
                    <a:pt x="31" y="115"/>
                    <a:pt x="0" y="115"/>
                  </a:cubicBezTo>
                  <a:cubicBezTo>
                    <a:pt x="43" y="115"/>
                    <a:pt x="43" y="115"/>
                    <a:pt x="43" y="115"/>
                  </a:cubicBezTo>
                  <a:cubicBezTo>
                    <a:pt x="74" y="115"/>
                    <a:pt x="100" y="91"/>
                    <a:pt x="102" y="60"/>
                  </a:cubicBezTo>
                  <a:cubicBezTo>
                    <a:pt x="102" y="59"/>
                    <a:pt x="102" y="58"/>
                    <a:pt x="102" y="57"/>
                  </a:cubicBezTo>
                  <a:cubicBezTo>
                    <a:pt x="102" y="26"/>
                    <a:pt x="76" y="0"/>
                    <a:pt x="45" y="0"/>
                  </a:cubicBezTo>
                  <a:cubicBezTo>
                    <a:pt x="46" y="0"/>
                    <a:pt x="46" y="0"/>
                    <a:pt x="46" y="0"/>
                  </a:cubicBezTo>
                  <a:cubicBezTo>
                    <a:pt x="45" y="0"/>
                    <a:pt x="45" y="0"/>
                    <a:pt x="45"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îṥlïďè"/>
            <p:cNvSpPr/>
            <p:nvPr/>
          </p:nvSpPr>
          <p:spPr bwMode="auto">
            <a:xfrm>
              <a:off x="7326313" y="3016250"/>
              <a:ext cx="452438" cy="750888"/>
            </a:xfrm>
            <a:custGeom>
              <a:avLst/>
              <a:gdLst>
                <a:gd name="T0" fmla="*/ 79 w 137"/>
                <a:gd name="T1" fmla="*/ 0 h 228"/>
                <a:gd name="T2" fmla="*/ 36 w 137"/>
                <a:gd name="T3" fmla="*/ 0 h 228"/>
                <a:gd name="T4" fmla="*/ 94 w 137"/>
                <a:gd name="T5" fmla="*/ 54 h 228"/>
                <a:gd name="T6" fmla="*/ 37 w 137"/>
                <a:gd name="T7" fmla="*/ 114 h 228"/>
                <a:gd name="T8" fmla="*/ 2 w 137"/>
                <a:gd name="T9" fmla="*/ 114 h 228"/>
                <a:gd name="T10" fmla="*/ 59 w 137"/>
                <a:gd name="T11" fmla="*/ 174 h 228"/>
                <a:gd name="T12" fmla="*/ 0 w 137"/>
                <a:gd name="T13" fmla="*/ 228 h 228"/>
                <a:gd name="T14" fmla="*/ 43 w 137"/>
                <a:gd name="T15" fmla="*/ 228 h 228"/>
                <a:gd name="T16" fmla="*/ 102 w 137"/>
                <a:gd name="T17" fmla="*/ 174 h 228"/>
                <a:gd name="T18" fmla="*/ 102 w 137"/>
                <a:gd name="T19" fmla="*/ 171 h 228"/>
                <a:gd name="T20" fmla="*/ 45 w 137"/>
                <a:gd name="T21" fmla="*/ 114 h 228"/>
                <a:gd name="T22" fmla="*/ 45 w 137"/>
                <a:gd name="T23" fmla="*/ 114 h 228"/>
                <a:gd name="T24" fmla="*/ 45 w 137"/>
                <a:gd name="T25" fmla="*/ 114 h 228"/>
                <a:gd name="T26" fmla="*/ 80 w 137"/>
                <a:gd name="T27" fmla="*/ 114 h 228"/>
                <a:gd name="T28" fmla="*/ 137 w 137"/>
                <a:gd name="T29" fmla="*/ 57 h 228"/>
                <a:gd name="T30" fmla="*/ 137 w 137"/>
                <a:gd name="T31" fmla="*/ 54 h 228"/>
                <a:gd name="T32" fmla="*/ 79 w 137"/>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228">
                  <a:moveTo>
                    <a:pt x="79" y="0"/>
                  </a:moveTo>
                  <a:cubicBezTo>
                    <a:pt x="36" y="0"/>
                    <a:pt x="36" y="0"/>
                    <a:pt x="36" y="0"/>
                  </a:cubicBezTo>
                  <a:cubicBezTo>
                    <a:pt x="66" y="0"/>
                    <a:pt x="93" y="24"/>
                    <a:pt x="94" y="54"/>
                  </a:cubicBezTo>
                  <a:cubicBezTo>
                    <a:pt x="96" y="87"/>
                    <a:pt x="70" y="114"/>
                    <a:pt x="37" y="114"/>
                  </a:cubicBezTo>
                  <a:cubicBezTo>
                    <a:pt x="2" y="114"/>
                    <a:pt x="2" y="114"/>
                    <a:pt x="2" y="114"/>
                  </a:cubicBezTo>
                  <a:cubicBezTo>
                    <a:pt x="35" y="114"/>
                    <a:pt x="61" y="141"/>
                    <a:pt x="59" y="174"/>
                  </a:cubicBezTo>
                  <a:cubicBezTo>
                    <a:pt x="58" y="205"/>
                    <a:pt x="31" y="228"/>
                    <a:pt x="0" y="228"/>
                  </a:cubicBezTo>
                  <a:cubicBezTo>
                    <a:pt x="43" y="228"/>
                    <a:pt x="43" y="228"/>
                    <a:pt x="43" y="228"/>
                  </a:cubicBezTo>
                  <a:cubicBezTo>
                    <a:pt x="74" y="228"/>
                    <a:pt x="101" y="205"/>
                    <a:pt x="102" y="174"/>
                  </a:cubicBezTo>
                  <a:cubicBezTo>
                    <a:pt x="102" y="173"/>
                    <a:pt x="102" y="172"/>
                    <a:pt x="102" y="171"/>
                  </a:cubicBezTo>
                  <a:cubicBezTo>
                    <a:pt x="102" y="140"/>
                    <a:pt x="77" y="114"/>
                    <a:pt x="45" y="114"/>
                  </a:cubicBezTo>
                  <a:cubicBezTo>
                    <a:pt x="45" y="114"/>
                    <a:pt x="45" y="114"/>
                    <a:pt x="45" y="114"/>
                  </a:cubicBezTo>
                  <a:cubicBezTo>
                    <a:pt x="45" y="114"/>
                    <a:pt x="45" y="114"/>
                    <a:pt x="45" y="114"/>
                  </a:cubicBezTo>
                  <a:cubicBezTo>
                    <a:pt x="80" y="114"/>
                    <a:pt x="80" y="114"/>
                    <a:pt x="80" y="114"/>
                  </a:cubicBezTo>
                  <a:cubicBezTo>
                    <a:pt x="112" y="114"/>
                    <a:pt x="137" y="89"/>
                    <a:pt x="137" y="57"/>
                  </a:cubicBezTo>
                  <a:cubicBezTo>
                    <a:pt x="137" y="56"/>
                    <a:pt x="137" y="55"/>
                    <a:pt x="137" y="54"/>
                  </a:cubicBezTo>
                  <a:cubicBezTo>
                    <a:pt x="136" y="24"/>
                    <a:pt x="109" y="0"/>
                    <a:pt x="79"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ïṩḻïďè"/>
            <p:cNvSpPr/>
            <p:nvPr/>
          </p:nvSpPr>
          <p:spPr bwMode="auto">
            <a:xfrm>
              <a:off x="5159376" y="3044825"/>
              <a:ext cx="415925" cy="1304925"/>
            </a:xfrm>
            <a:prstGeom prst="rect">
              <a:avLst/>
            </a:prstGeom>
            <a:solidFill>
              <a:srgbClr val="73A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î$lîdê"/>
            <p:cNvSpPr/>
            <p:nvPr/>
          </p:nvSpPr>
          <p:spPr bwMode="auto">
            <a:xfrm>
              <a:off x="4479926" y="2968625"/>
              <a:ext cx="755650" cy="1457325"/>
            </a:xfrm>
            <a:prstGeom prst="rect">
              <a:avLst/>
            </a:prstGeom>
            <a:solidFill>
              <a:srgbClr val="2457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îṩľïde"/>
            <p:cNvSpPr/>
            <p:nvPr/>
          </p:nvSpPr>
          <p:spPr bwMode="auto">
            <a:xfrm>
              <a:off x="5299076" y="4030663"/>
              <a:ext cx="141288" cy="1412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ïsḻídê"/>
            <p:cNvSpPr/>
            <p:nvPr/>
          </p:nvSpPr>
          <p:spPr bwMode="auto">
            <a:xfrm>
              <a:off x="6081713" y="5529263"/>
              <a:ext cx="28575" cy="296863"/>
            </a:xfrm>
            <a:custGeom>
              <a:avLst/>
              <a:gdLst>
                <a:gd name="T0" fmla="*/ 6 w 9"/>
                <a:gd name="T1" fmla="*/ 0 h 90"/>
                <a:gd name="T2" fmla="*/ 1 w 9"/>
                <a:gd name="T3" fmla="*/ 0 h 90"/>
                <a:gd name="T4" fmla="*/ 0 w 9"/>
                <a:gd name="T5" fmla="*/ 90 h 90"/>
                <a:gd name="T6" fmla="*/ 9 w 9"/>
                <a:gd name="T7" fmla="*/ 90 h 90"/>
                <a:gd name="T8" fmla="*/ 9 w 9"/>
                <a:gd name="T9" fmla="*/ 0 h 90"/>
                <a:gd name="T10" fmla="*/ 6 w 9"/>
                <a:gd name="T11" fmla="*/ 0 h 90"/>
              </a:gdLst>
              <a:ahLst/>
              <a:cxnLst>
                <a:cxn ang="0">
                  <a:pos x="T0" y="T1"/>
                </a:cxn>
                <a:cxn ang="0">
                  <a:pos x="T2" y="T3"/>
                </a:cxn>
                <a:cxn ang="0">
                  <a:pos x="T4" y="T5"/>
                </a:cxn>
                <a:cxn ang="0">
                  <a:pos x="T6" y="T7"/>
                </a:cxn>
                <a:cxn ang="0">
                  <a:pos x="T8" y="T9"/>
                </a:cxn>
                <a:cxn ang="0">
                  <a:pos x="T10" y="T11"/>
                </a:cxn>
              </a:cxnLst>
              <a:rect l="0" t="0" r="r" b="b"/>
              <a:pathLst>
                <a:path w="9" h="90">
                  <a:moveTo>
                    <a:pt x="6" y="0"/>
                  </a:moveTo>
                  <a:cubicBezTo>
                    <a:pt x="4" y="0"/>
                    <a:pt x="3" y="0"/>
                    <a:pt x="1" y="0"/>
                  </a:cubicBezTo>
                  <a:cubicBezTo>
                    <a:pt x="0" y="90"/>
                    <a:pt x="0" y="90"/>
                    <a:pt x="0" y="90"/>
                  </a:cubicBezTo>
                  <a:cubicBezTo>
                    <a:pt x="9" y="90"/>
                    <a:pt x="9" y="90"/>
                    <a:pt x="9" y="90"/>
                  </a:cubicBezTo>
                  <a:cubicBezTo>
                    <a:pt x="9" y="0"/>
                    <a:pt x="9" y="0"/>
                    <a:pt x="9" y="0"/>
                  </a:cubicBezTo>
                  <a:cubicBezTo>
                    <a:pt x="8" y="0"/>
                    <a:pt x="7" y="0"/>
                    <a:pt x="6"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5" name="iŝlïḍé"/>
            <p:cNvSpPr/>
            <p:nvPr/>
          </p:nvSpPr>
          <p:spPr bwMode="auto">
            <a:xfrm>
              <a:off x="6078538" y="1028700"/>
              <a:ext cx="28575" cy="177800"/>
            </a:xfrm>
            <a:custGeom>
              <a:avLst/>
              <a:gdLst>
                <a:gd name="T0" fmla="*/ 7 w 9"/>
                <a:gd name="T1" fmla="*/ 54 h 54"/>
                <a:gd name="T2" fmla="*/ 8 w 9"/>
                <a:gd name="T3" fmla="*/ 54 h 54"/>
                <a:gd name="T4" fmla="*/ 9 w 9"/>
                <a:gd name="T5" fmla="*/ 0 h 54"/>
                <a:gd name="T6" fmla="*/ 0 w 9"/>
                <a:gd name="T7" fmla="*/ 0 h 54"/>
                <a:gd name="T8" fmla="*/ 0 w 9"/>
                <a:gd name="T9" fmla="*/ 54 h 54"/>
                <a:gd name="T10" fmla="*/ 7 w 9"/>
                <a:gd name="T11" fmla="*/ 54 h 54"/>
              </a:gdLst>
              <a:ahLst/>
              <a:cxnLst>
                <a:cxn ang="0">
                  <a:pos x="T0" y="T1"/>
                </a:cxn>
                <a:cxn ang="0">
                  <a:pos x="T2" y="T3"/>
                </a:cxn>
                <a:cxn ang="0">
                  <a:pos x="T4" y="T5"/>
                </a:cxn>
                <a:cxn ang="0">
                  <a:pos x="T6" y="T7"/>
                </a:cxn>
                <a:cxn ang="0">
                  <a:pos x="T8" y="T9"/>
                </a:cxn>
                <a:cxn ang="0">
                  <a:pos x="T10" y="T11"/>
                </a:cxn>
              </a:cxnLst>
              <a:rect l="0" t="0" r="r" b="b"/>
              <a:pathLst>
                <a:path w="9" h="54">
                  <a:moveTo>
                    <a:pt x="7" y="54"/>
                  </a:moveTo>
                  <a:cubicBezTo>
                    <a:pt x="8" y="54"/>
                    <a:pt x="8" y="54"/>
                    <a:pt x="8" y="54"/>
                  </a:cubicBezTo>
                  <a:cubicBezTo>
                    <a:pt x="9" y="0"/>
                    <a:pt x="9" y="0"/>
                    <a:pt x="9" y="0"/>
                  </a:cubicBezTo>
                  <a:cubicBezTo>
                    <a:pt x="0" y="0"/>
                    <a:pt x="0" y="0"/>
                    <a:pt x="0" y="0"/>
                  </a:cubicBezTo>
                  <a:cubicBezTo>
                    <a:pt x="0" y="54"/>
                    <a:pt x="0" y="54"/>
                    <a:pt x="0" y="54"/>
                  </a:cubicBezTo>
                  <a:cubicBezTo>
                    <a:pt x="2" y="54"/>
                    <a:pt x="5" y="54"/>
                    <a:pt x="7" y="5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6" name="i$ľídé"/>
            <p:cNvSpPr/>
            <p:nvPr/>
          </p:nvSpPr>
          <p:spPr bwMode="auto">
            <a:xfrm>
              <a:off x="3690938" y="3414713"/>
              <a:ext cx="296863" cy="28575"/>
            </a:xfrm>
            <a:custGeom>
              <a:avLst/>
              <a:gdLst>
                <a:gd name="T0" fmla="*/ 90 w 90"/>
                <a:gd name="T1" fmla="*/ 6 h 9"/>
                <a:gd name="T2" fmla="*/ 90 w 90"/>
                <a:gd name="T3" fmla="*/ 1 h 9"/>
                <a:gd name="T4" fmla="*/ 0 w 90"/>
                <a:gd name="T5" fmla="*/ 0 h 9"/>
                <a:gd name="T6" fmla="*/ 0 w 90"/>
                <a:gd name="T7" fmla="*/ 9 h 9"/>
                <a:gd name="T8" fmla="*/ 90 w 90"/>
                <a:gd name="T9" fmla="*/ 9 h 9"/>
                <a:gd name="T10" fmla="*/ 90 w 90"/>
                <a:gd name="T11" fmla="*/ 6 h 9"/>
              </a:gdLst>
              <a:ahLst/>
              <a:cxnLst>
                <a:cxn ang="0">
                  <a:pos x="T0" y="T1"/>
                </a:cxn>
                <a:cxn ang="0">
                  <a:pos x="T2" y="T3"/>
                </a:cxn>
                <a:cxn ang="0">
                  <a:pos x="T4" y="T5"/>
                </a:cxn>
                <a:cxn ang="0">
                  <a:pos x="T6" y="T7"/>
                </a:cxn>
                <a:cxn ang="0">
                  <a:pos x="T8" y="T9"/>
                </a:cxn>
                <a:cxn ang="0">
                  <a:pos x="T10" y="T11"/>
                </a:cxn>
              </a:cxnLst>
              <a:rect l="0" t="0" r="r" b="b"/>
              <a:pathLst>
                <a:path w="90" h="9">
                  <a:moveTo>
                    <a:pt x="90" y="6"/>
                  </a:moveTo>
                  <a:cubicBezTo>
                    <a:pt x="90" y="4"/>
                    <a:pt x="90" y="3"/>
                    <a:pt x="90" y="1"/>
                  </a:cubicBezTo>
                  <a:cubicBezTo>
                    <a:pt x="0" y="0"/>
                    <a:pt x="0" y="0"/>
                    <a:pt x="0" y="0"/>
                  </a:cubicBezTo>
                  <a:cubicBezTo>
                    <a:pt x="0" y="9"/>
                    <a:pt x="0" y="9"/>
                    <a:pt x="0" y="9"/>
                  </a:cubicBezTo>
                  <a:cubicBezTo>
                    <a:pt x="90" y="9"/>
                    <a:pt x="90" y="9"/>
                    <a:pt x="90" y="9"/>
                  </a:cubicBezTo>
                  <a:cubicBezTo>
                    <a:pt x="90" y="8"/>
                    <a:pt x="90" y="7"/>
                    <a:pt x="90"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7" name="ïśļíḍe"/>
            <p:cNvSpPr/>
            <p:nvPr/>
          </p:nvSpPr>
          <p:spPr bwMode="auto">
            <a:xfrm>
              <a:off x="8320088" y="3411538"/>
              <a:ext cx="177800" cy="28575"/>
            </a:xfrm>
            <a:custGeom>
              <a:avLst/>
              <a:gdLst>
                <a:gd name="T0" fmla="*/ 0 w 54"/>
                <a:gd name="T1" fmla="*/ 7 h 9"/>
                <a:gd name="T2" fmla="*/ 0 w 54"/>
                <a:gd name="T3" fmla="*/ 8 h 9"/>
                <a:gd name="T4" fmla="*/ 54 w 54"/>
                <a:gd name="T5" fmla="*/ 9 h 9"/>
                <a:gd name="T6" fmla="*/ 54 w 54"/>
                <a:gd name="T7" fmla="*/ 0 h 9"/>
                <a:gd name="T8" fmla="*/ 0 w 54"/>
                <a:gd name="T9" fmla="*/ 0 h 9"/>
                <a:gd name="T10" fmla="*/ 0 w 54"/>
                <a:gd name="T11" fmla="*/ 7 h 9"/>
              </a:gdLst>
              <a:ahLst/>
              <a:cxnLst>
                <a:cxn ang="0">
                  <a:pos x="T0" y="T1"/>
                </a:cxn>
                <a:cxn ang="0">
                  <a:pos x="T2" y="T3"/>
                </a:cxn>
                <a:cxn ang="0">
                  <a:pos x="T4" y="T5"/>
                </a:cxn>
                <a:cxn ang="0">
                  <a:pos x="T6" y="T7"/>
                </a:cxn>
                <a:cxn ang="0">
                  <a:pos x="T8" y="T9"/>
                </a:cxn>
                <a:cxn ang="0">
                  <a:pos x="T10" y="T11"/>
                </a:cxn>
              </a:cxnLst>
              <a:rect l="0" t="0" r="r" b="b"/>
              <a:pathLst>
                <a:path w="54" h="9">
                  <a:moveTo>
                    <a:pt x="0" y="7"/>
                  </a:moveTo>
                  <a:cubicBezTo>
                    <a:pt x="0" y="8"/>
                    <a:pt x="0" y="8"/>
                    <a:pt x="0" y="8"/>
                  </a:cubicBezTo>
                  <a:cubicBezTo>
                    <a:pt x="54" y="9"/>
                    <a:pt x="54" y="9"/>
                    <a:pt x="54" y="9"/>
                  </a:cubicBezTo>
                  <a:cubicBezTo>
                    <a:pt x="54" y="0"/>
                    <a:pt x="54" y="0"/>
                    <a:pt x="54" y="0"/>
                  </a:cubicBezTo>
                  <a:cubicBezTo>
                    <a:pt x="0" y="0"/>
                    <a:pt x="0" y="0"/>
                    <a:pt x="0" y="0"/>
                  </a:cubicBezTo>
                  <a:cubicBezTo>
                    <a:pt x="0" y="2"/>
                    <a:pt x="0" y="5"/>
                    <a:pt x="0" y="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8" name="íşliḓe"/>
            <p:cNvSpPr/>
            <p:nvPr/>
          </p:nvSpPr>
          <p:spPr bwMode="auto">
            <a:xfrm>
              <a:off x="4381501" y="1724025"/>
              <a:ext cx="230188" cy="230188"/>
            </a:xfrm>
            <a:custGeom>
              <a:avLst/>
              <a:gdLst>
                <a:gd name="T0" fmla="*/ 66 w 70"/>
                <a:gd name="T1" fmla="*/ 68 h 70"/>
                <a:gd name="T2" fmla="*/ 70 w 70"/>
                <a:gd name="T3" fmla="*/ 64 h 70"/>
                <a:gd name="T4" fmla="*/ 7 w 70"/>
                <a:gd name="T5" fmla="*/ 0 h 70"/>
                <a:gd name="T6" fmla="*/ 0 w 70"/>
                <a:gd name="T7" fmla="*/ 6 h 70"/>
                <a:gd name="T8" fmla="*/ 65 w 70"/>
                <a:gd name="T9" fmla="*/ 70 h 70"/>
                <a:gd name="T10" fmla="*/ 66 w 70"/>
                <a:gd name="T11" fmla="*/ 68 h 70"/>
              </a:gdLst>
              <a:ahLst/>
              <a:cxnLst>
                <a:cxn ang="0">
                  <a:pos x="T0" y="T1"/>
                </a:cxn>
                <a:cxn ang="0">
                  <a:pos x="T2" y="T3"/>
                </a:cxn>
                <a:cxn ang="0">
                  <a:pos x="T4" y="T5"/>
                </a:cxn>
                <a:cxn ang="0">
                  <a:pos x="T6" y="T7"/>
                </a:cxn>
                <a:cxn ang="0">
                  <a:pos x="T8" y="T9"/>
                </a:cxn>
                <a:cxn ang="0">
                  <a:pos x="T10" y="T11"/>
                </a:cxn>
              </a:cxnLst>
              <a:rect l="0" t="0" r="r" b="b"/>
              <a:pathLst>
                <a:path w="70" h="70">
                  <a:moveTo>
                    <a:pt x="66" y="68"/>
                  </a:moveTo>
                  <a:cubicBezTo>
                    <a:pt x="68" y="66"/>
                    <a:pt x="69" y="65"/>
                    <a:pt x="70" y="64"/>
                  </a:cubicBezTo>
                  <a:cubicBezTo>
                    <a:pt x="7" y="0"/>
                    <a:pt x="7" y="0"/>
                    <a:pt x="7" y="0"/>
                  </a:cubicBezTo>
                  <a:cubicBezTo>
                    <a:pt x="0" y="6"/>
                    <a:pt x="0" y="6"/>
                    <a:pt x="0" y="6"/>
                  </a:cubicBezTo>
                  <a:cubicBezTo>
                    <a:pt x="65" y="70"/>
                    <a:pt x="65" y="70"/>
                    <a:pt x="65" y="70"/>
                  </a:cubicBezTo>
                  <a:cubicBezTo>
                    <a:pt x="65" y="69"/>
                    <a:pt x="66" y="68"/>
                    <a:pt x="66" y="68"/>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9" name="îṧľiďê"/>
            <p:cNvSpPr/>
            <p:nvPr/>
          </p:nvSpPr>
          <p:spPr bwMode="auto">
            <a:xfrm>
              <a:off x="7659688" y="4986338"/>
              <a:ext cx="147638" cy="144463"/>
            </a:xfrm>
            <a:custGeom>
              <a:avLst/>
              <a:gdLst>
                <a:gd name="T0" fmla="*/ 1 w 45"/>
                <a:gd name="T1" fmla="*/ 5 h 44"/>
                <a:gd name="T2" fmla="*/ 0 w 45"/>
                <a:gd name="T3" fmla="*/ 6 h 44"/>
                <a:gd name="T4" fmla="*/ 38 w 45"/>
                <a:gd name="T5" fmla="*/ 44 h 44"/>
                <a:gd name="T6" fmla="*/ 45 w 45"/>
                <a:gd name="T7" fmla="*/ 38 h 44"/>
                <a:gd name="T8" fmla="*/ 6 w 45"/>
                <a:gd name="T9" fmla="*/ 0 h 44"/>
                <a:gd name="T10" fmla="*/ 1 w 45"/>
                <a:gd name="T11" fmla="*/ 5 h 44"/>
              </a:gdLst>
              <a:ahLst/>
              <a:cxnLst>
                <a:cxn ang="0">
                  <a:pos x="T0" y="T1"/>
                </a:cxn>
                <a:cxn ang="0">
                  <a:pos x="T2" y="T3"/>
                </a:cxn>
                <a:cxn ang="0">
                  <a:pos x="T4" y="T5"/>
                </a:cxn>
                <a:cxn ang="0">
                  <a:pos x="T6" y="T7"/>
                </a:cxn>
                <a:cxn ang="0">
                  <a:pos x="T8" y="T9"/>
                </a:cxn>
                <a:cxn ang="0">
                  <a:pos x="T10" y="T11"/>
                </a:cxn>
              </a:cxnLst>
              <a:rect l="0" t="0" r="r" b="b"/>
              <a:pathLst>
                <a:path w="45" h="44">
                  <a:moveTo>
                    <a:pt x="1" y="5"/>
                  </a:moveTo>
                  <a:cubicBezTo>
                    <a:pt x="0" y="6"/>
                    <a:pt x="0" y="6"/>
                    <a:pt x="0" y="6"/>
                  </a:cubicBezTo>
                  <a:cubicBezTo>
                    <a:pt x="38" y="44"/>
                    <a:pt x="38" y="44"/>
                    <a:pt x="38" y="44"/>
                  </a:cubicBezTo>
                  <a:cubicBezTo>
                    <a:pt x="45" y="38"/>
                    <a:pt x="45" y="38"/>
                    <a:pt x="45" y="38"/>
                  </a:cubicBezTo>
                  <a:cubicBezTo>
                    <a:pt x="6" y="0"/>
                    <a:pt x="6" y="0"/>
                    <a:pt x="6" y="0"/>
                  </a:cubicBezTo>
                  <a:cubicBezTo>
                    <a:pt x="5" y="2"/>
                    <a:pt x="3" y="4"/>
                    <a:pt x="1" y="5"/>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0" name="îṩlïḓe"/>
            <p:cNvSpPr/>
            <p:nvPr/>
          </p:nvSpPr>
          <p:spPr bwMode="auto">
            <a:xfrm>
              <a:off x="7570788" y="1717675"/>
              <a:ext cx="230188" cy="230188"/>
            </a:xfrm>
            <a:custGeom>
              <a:avLst/>
              <a:gdLst>
                <a:gd name="T0" fmla="*/ 2 w 70"/>
                <a:gd name="T1" fmla="*/ 66 h 70"/>
                <a:gd name="T2" fmla="*/ 6 w 70"/>
                <a:gd name="T3" fmla="*/ 70 h 70"/>
                <a:gd name="T4" fmla="*/ 70 w 70"/>
                <a:gd name="T5" fmla="*/ 7 h 70"/>
                <a:gd name="T6" fmla="*/ 64 w 70"/>
                <a:gd name="T7" fmla="*/ 0 h 70"/>
                <a:gd name="T8" fmla="*/ 0 w 70"/>
                <a:gd name="T9" fmla="*/ 65 h 70"/>
                <a:gd name="T10" fmla="*/ 2 w 70"/>
                <a:gd name="T11" fmla="*/ 66 h 70"/>
              </a:gdLst>
              <a:ahLst/>
              <a:cxnLst>
                <a:cxn ang="0">
                  <a:pos x="T0" y="T1"/>
                </a:cxn>
                <a:cxn ang="0">
                  <a:pos x="T2" y="T3"/>
                </a:cxn>
                <a:cxn ang="0">
                  <a:pos x="T4" y="T5"/>
                </a:cxn>
                <a:cxn ang="0">
                  <a:pos x="T6" y="T7"/>
                </a:cxn>
                <a:cxn ang="0">
                  <a:pos x="T8" y="T9"/>
                </a:cxn>
                <a:cxn ang="0">
                  <a:pos x="T10" y="T11"/>
                </a:cxn>
              </a:cxnLst>
              <a:rect l="0" t="0" r="r" b="b"/>
              <a:pathLst>
                <a:path w="70" h="70">
                  <a:moveTo>
                    <a:pt x="2" y="66"/>
                  </a:moveTo>
                  <a:cubicBezTo>
                    <a:pt x="4" y="68"/>
                    <a:pt x="5" y="69"/>
                    <a:pt x="6" y="70"/>
                  </a:cubicBezTo>
                  <a:cubicBezTo>
                    <a:pt x="70" y="7"/>
                    <a:pt x="70" y="7"/>
                    <a:pt x="70" y="7"/>
                  </a:cubicBezTo>
                  <a:cubicBezTo>
                    <a:pt x="64" y="0"/>
                    <a:pt x="64" y="0"/>
                    <a:pt x="64" y="0"/>
                  </a:cubicBezTo>
                  <a:cubicBezTo>
                    <a:pt x="0" y="65"/>
                    <a:pt x="0" y="65"/>
                    <a:pt x="0" y="65"/>
                  </a:cubicBezTo>
                  <a:cubicBezTo>
                    <a:pt x="1" y="65"/>
                    <a:pt x="2" y="66"/>
                    <a:pt x="2" y="6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1" name="iṧḻîḑê"/>
            <p:cNvSpPr/>
            <p:nvPr/>
          </p:nvSpPr>
          <p:spPr bwMode="auto">
            <a:xfrm>
              <a:off x="4387851" y="4989513"/>
              <a:ext cx="144463" cy="147638"/>
            </a:xfrm>
            <a:custGeom>
              <a:avLst/>
              <a:gdLst>
                <a:gd name="T0" fmla="*/ 39 w 44"/>
                <a:gd name="T1" fmla="*/ 1 h 45"/>
                <a:gd name="T2" fmla="*/ 38 w 44"/>
                <a:gd name="T3" fmla="*/ 0 h 45"/>
                <a:gd name="T4" fmla="*/ 0 w 44"/>
                <a:gd name="T5" fmla="*/ 38 h 45"/>
                <a:gd name="T6" fmla="*/ 6 w 44"/>
                <a:gd name="T7" fmla="*/ 45 h 45"/>
                <a:gd name="T8" fmla="*/ 44 w 44"/>
                <a:gd name="T9" fmla="*/ 6 h 45"/>
                <a:gd name="T10" fmla="*/ 39 w 44"/>
                <a:gd name="T11" fmla="*/ 1 h 45"/>
              </a:gdLst>
              <a:ahLst/>
              <a:cxnLst>
                <a:cxn ang="0">
                  <a:pos x="T0" y="T1"/>
                </a:cxn>
                <a:cxn ang="0">
                  <a:pos x="T2" y="T3"/>
                </a:cxn>
                <a:cxn ang="0">
                  <a:pos x="T4" y="T5"/>
                </a:cxn>
                <a:cxn ang="0">
                  <a:pos x="T6" y="T7"/>
                </a:cxn>
                <a:cxn ang="0">
                  <a:pos x="T8" y="T9"/>
                </a:cxn>
                <a:cxn ang="0">
                  <a:pos x="T10" y="T11"/>
                </a:cxn>
              </a:cxnLst>
              <a:rect l="0" t="0" r="r" b="b"/>
              <a:pathLst>
                <a:path w="44" h="45">
                  <a:moveTo>
                    <a:pt x="39" y="1"/>
                  </a:moveTo>
                  <a:cubicBezTo>
                    <a:pt x="38" y="0"/>
                    <a:pt x="38" y="0"/>
                    <a:pt x="38" y="0"/>
                  </a:cubicBezTo>
                  <a:cubicBezTo>
                    <a:pt x="0" y="38"/>
                    <a:pt x="0" y="38"/>
                    <a:pt x="0" y="38"/>
                  </a:cubicBezTo>
                  <a:cubicBezTo>
                    <a:pt x="6" y="45"/>
                    <a:pt x="6" y="45"/>
                    <a:pt x="6" y="45"/>
                  </a:cubicBezTo>
                  <a:cubicBezTo>
                    <a:pt x="44" y="6"/>
                    <a:pt x="44" y="6"/>
                    <a:pt x="44" y="6"/>
                  </a:cubicBezTo>
                  <a:cubicBezTo>
                    <a:pt x="42" y="5"/>
                    <a:pt x="40" y="3"/>
                    <a:pt x="39"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2" name="í$ľïdê"/>
            <p:cNvSpPr/>
            <p:nvPr/>
          </p:nvSpPr>
          <p:spPr bwMode="auto">
            <a:xfrm>
              <a:off x="8045451" y="2530475"/>
              <a:ext cx="290513" cy="134938"/>
            </a:xfrm>
            <a:custGeom>
              <a:avLst/>
              <a:gdLst>
                <a:gd name="T0" fmla="*/ 1 w 88"/>
                <a:gd name="T1" fmla="*/ 36 h 41"/>
                <a:gd name="T2" fmla="*/ 3 w 88"/>
                <a:gd name="T3" fmla="*/ 41 h 41"/>
                <a:gd name="T4" fmla="*/ 88 w 88"/>
                <a:gd name="T5" fmla="*/ 8 h 41"/>
                <a:gd name="T6" fmla="*/ 84 w 88"/>
                <a:gd name="T7" fmla="*/ 0 h 41"/>
                <a:gd name="T8" fmla="*/ 0 w 88"/>
                <a:gd name="T9" fmla="*/ 33 h 41"/>
                <a:gd name="T10" fmla="*/ 1 w 88"/>
                <a:gd name="T11" fmla="*/ 36 h 41"/>
              </a:gdLst>
              <a:ahLst/>
              <a:cxnLst>
                <a:cxn ang="0">
                  <a:pos x="T0" y="T1"/>
                </a:cxn>
                <a:cxn ang="0">
                  <a:pos x="T2" y="T3"/>
                </a:cxn>
                <a:cxn ang="0">
                  <a:pos x="T4" y="T5"/>
                </a:cxn>
                <a:cxn ang="0">
                  <a:pos x="T6" y="T7"/>
                </a:cxn>
                <a:cxn ang="0">
                  <a:pos x="T8" y="T9"/>
                </a:cxn>
                <a:cxn ang="0">
                  <a:pos x="T10" y="T11"/>
                </a:cxn>
              </a:cxnLst>
              <a:rect l="0" t="0" r="r" b="b"/>
              <a:pathLst>
                <a:path w="88" h="41">
                  <a:moveTo>
                    <a:pt x="1" y="36"/>
                  </a:moveTo>
                  <a:cubicBezTo>
                    <a:pt x="2" y="38"/>
                    <a:pt x="3" y="39"/>
                    <a:pt x="3" y="41"/>
                  </a:cubicBezTo>
                  <a:cubicBezTo>
                    <a:pt x="88" y="8"/>
                    <a:pt x="88" y="8"/>
                    <a:pt x="88" y="8"/>
                  </a:cubicBezTo>
                  <a:cubicBezTo>
                    <a:pt x="84" y="0"/>
                    <a:pt x="84" y="0"/>
                    <a:pt x="84" y="0"/>
                  </a:cubicBezTo>
                  <a:cubicBezTo>
                    <a:pt x="0" y="33"/>
                    <a:pt x="0" y="33"/>
                    <a:pt x="0" y="33"/>
                  </a:cubicBezTo>
                  <a:cubicBezTo>
                    <a:pt x="1" y="34"/>
                    <a:pt x="1" y="35"/>
                    <a:pt x="1" y="3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3" name="îṣļïďe"/>
            <p:cNvSpPr/>
            <p:nvPr/>
          </p:nvSpPr>
          <p:spPr bwMode="auto">
            <a:xfrm>
              <a:off x="3852863" y="4230688"/>
              <a:ext cx="177800" cy="93663"/>
            </a:xfrm>
            <a:custGeom>
              <a:avLst/>
              <a:gdLst>
                <a:gd name="T0" fmla="*/ 51 w 54"/>
                <a:gd name="T1" fmla="*/ 1 h 28"/>
                <a:gd name="T2" fmla="*/ 51 w 54"/>
                <a:gd name="T3" fmla="*/ 0 h 28"/>
                <a:gd name="T4" fmla="*/ 0 w 54"/>
                <a:gd name="T5" fmla="*/ 20 h 28"/>
                <a:gd name="T6" fmla="*/ 4 w 54"/>
                <a:gd name="T7" fmla="*/ 28 h 28"/>
                <a:gd name="T8" fmla="*/ 54 w 54"/>
                <a:gd name="T9" fmla="*/ 8 h 28"/>
                <a:gd name="T10" fmla="*/ 51 w 54"/>
                <a:gd name="T11" fmla="*/ 1 h 28"/>
              </a:gdLst>
              <a:ahLst/>
              <a:cxnLst>
                <a:cxn ang="0">
                  <a:pos x="T0" y="T1"/>
                </a:cxn>
                <a:cxn ang="0">
                  <a:pos x="T2" y="T3"/>
                </a:cxn>
                <a:cxn ang="0">
                  <a:pos x="T4" y="T5"/>
                </a:cxn>
                <a:cxn ang="0">
                  <a:pos x="T6" y="T7"/>
                </a:cxn>
                <a:cxn ang="0">
                  <a:pos x="T8" y="T9"/>
                </a:cxn>
                <a:cxn ang="0">
                  <a:pos x="T10" y="T11"/>
                </a:cxn>
              </a:cxnLst>
              <a:rect l="0" t="0" r="r" b="b"/>
              <a:pathLst>
                <a:path w="54" h="28">
                  <a:moveTo>
                    <a:pt x="51" y="1"/>
                  </a:moveTo>
                  <a:cubicBezTo>
                    <a:pt x="51" y="0"/>
                    <a:pt x="51" y="0"/>
                    <a:pt x="51" y="0"/>
                  </a:cubicBezTo>
                  <a:cubicBezTo>
                    <a:pt x="0" y="20"/>
                    <a:pt x="0" y="20"/>
                    <a:pt x="0" y="20"/>
                  </a:cubicBezTo>
                  <a:cubicBezTo>
                    <a:pt x="4" y="28"/>
                    <a:pt x="4" y="28"/>
                    <a:pt x="4" y="28"/>
                  </a:cubicBezTo>
                  <a:cubicBezTo>
                    <a:pt x="54" y="8"/>
                    <a:pt x="54" y="8"/>
                    <a:pt x="54" y="8"/>
                  </a:cubicBezTo>
                  <a:cubicBezTo>
                    <a:pt x="53" y="6"/>
                    <a:pt x="52" y="4"/>
                    <a:pt x="51"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4" name="ïs1idé"/>
            <p:cNvSpPr/>
            <p:nvPr/>
          </p:nvSpPr>
          <p:spPr bwMode="auto">
            <a:xfrm>
              <a:off x="8061326" y="4144963"/>
              <a:ext cx="290513" cy="128588"/>
            </a:xfrm>
            <a:custGeom>
              <a:avLst/>
              <a:gdLst>
                <a:gd name="T0" fmla="*/ 2 w 88"/>
                <a:gd name="T1" fmla="*/ 2 h 39"/>
                <a:gd name="T2" fmla="*/ 0 w 88"/>
                <a:gd name="T3" fmla="*/ 7 h 39"/>
                <a:gd name="T4" fmla="*/ 85 w 88"/>
                <a:gd name="T5" fmla="*/ 39 h 39"/>
                <a:gd name="T6" fmla="*/ 88 w 88"/>
                <a:gd name="T7" fmla="*/ 31 h 39"/>
                <a:gd name="T8" fmla="*/ 3 w 88"/>
                <a:gd name="T9" fmla="*/ 0 h 39"/>
                <a:gd name="T10" fmla="*/ 2 w 88"/>
                <a:gd name="T11" fmla="*/ 2 h 39"/>
              </a:gdLst>
              <a:ahLst/>
              <a:cxnLst>
                <a:cxn ang="0">
                  <a:pos x="T0" y="T1"/>
                </a:cxn>
                <a:cxn ang="0">
                  <a:pos x="T2" y="T3"/>
                </a:cxn>
                <a:cxn ang="0">
                  <a:pos x="T4" y="T5"/>
                </a:cxn>
                <a:cxn ang="0">
                  <a:pos x="T6" y="T7"/>
                </a:cxn>
                <a:cxn ang="0">
                  <a:pos x="T8" y="T9"/>
                </a:cxn>
                <a:cxn ang="0">
                  <a:pos x="T10" y="T11"/>
                </a:cxn>
              </a:cxnLst>
              <a:rect l="0" t="0" r="r" b="b"/>
              <a:pathLst>
                <a:path w="88" h="39">
                  <a:moveTo>
                    <a:pt x="2" y="2"/>
                  </a:moveTo>
                  <a:cubicBezTo>
                    <a:pt x="2" y="4"/>
                    <a:pt x="1" y="6"/>
                    <a:pt x="0" y="7"/>
                  </a:cubicBezTo>
                  <a:cubicBezTo>
                    <a:pt x="85" y="39"/>
                    <a:pt x="85" y="39"/>
                    <a:pt x="85" y="39"/>
                  </a:cubicBezTo>
                  <a:cubicBezTo>
                    <a:pt x="88" y="31"/>
                    <a:pt x="88" y="31"/>
                    <a:pt x="88" y="31"/>
                  </a:cubicBezTo>
                  <a:cubicBezTo>
                    <a:pt x="3" y="0"/>
                    <a:pt x="3" y="0"/>
                    <a:pt x="3" y="0"/>
                  </a:cubicBezTo>
                  <a:cubicBezTo>
                    <a:pt x="3" y="1"/>
                    <a:pt x="3" y="2"/>
                    <a:pt x="2" y="2"/>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5" name="işlîďé"/>
            <p:cNvSpPr/>
            <p:nvPr/>
          </p:nvSpPr>
          <p:spPr bwMode="auto">
            <a:xfrm>
              <a:off x="3835401" y="2581275"/>
              <a:ext cx="176213" cy="88900"/>
            </a:xfrm>
            <a:custGeom>
              <a:avLst/>
              <a:gdLst>
                <a:gd name="T0" fmla="*/ 53 w 53"/>
                <a:gd name="T1" fmla="*/ 20 h 27"/>
                <a:gd name="T2" fmla="*/ 53 w 53"/>
                <a:gd name="T3" fmla="*/ 19 h 27"/>
                <a:gd name="T4" fmla="*/ 3 w 53"/>
                <a:gd name="T5" fmla="*/ 0 h 27"/>
                <a:gd name="T6" fmla="*/ 0 w 53"/>
                <a:gd name="T7" fmla="*/ 8 h 27"/>
                <a:gd name="T8" fmla="*/ 50 w 53"/>
                <a:gd name="T9" fmla="*/ 27 h 27"/>
                <a:gd name="T10" fmla="*/ 53 w 53"/>
                <a:gd name="T11" fmla="*/ 20 h 27"/>
              </a:gdLst>
              <a:ahLst/>
              <a:cxnLst>
                <a:cxn ang="0">
                  <a:pos x="T0" y="T1"/>
                </a:cxn>
                <a:cxn ang="0">
                  <a:pos x="T2" y="T3"/>
                </a:cxn>
                <a:cxn ang="0">
                  <a:pos x="T4" y="T5"/>
                </a:cxn>
                <a:cxn ang="0">
                  <a:pos x="T6" y="T7"/>
                </a:cxn>
                <a:cxn ang="0">
                  <a:pos x="T8" y="T9"/>
                </a:cxn>
                <a:cxn ang="0">
                  <a:pos x="T10" y="T11"/>
                </a:cxn>
              </a:cxnLst>
              <a:rect l="0" t="0" r="r" b="b"/>
              <a:pathLst>
                <a:path w="53" h="27">
                  <a:moveTo>
                    <a:pt x="53" y="20"/>
                  </a:moveTo>
                  <a:cubicBezTo>
                    <a:pt x="53" y="19"/>
                    <a:pt x="53" y="19"/>
                    <a:pt x="53" y="19"/>
                  </a:cubicBezTo>
                  <a:cubicBezTo>
                    <a:pt x="3" y="0"/>
                    <a:pt x="3" y="0"/>
                    <a:pt x="3" y="0"/>
                  </a:cubicBezTo>
                  <a:cubicBezTo>
                    <a:pt x="0" y="8"/>
                    <a:pt x="0" y="8"/>
                    <a:pt x="0" y="8"/>
                  </a:cubicBezTo>
                  <a:cubicBezTo>
                    <a:pt x="50" y="27"/>
                    <a:pt x="50" y="27"/>
                    <a:pt x="50" y="27"/>
                  </a:cubicBezTo>
                  <a:cubicBezTo>
                    <a:pt x="51" y="24"/>
                    <a:pt x="52" y="22"/>
                    <a:pt x="53" y="2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6" name="išļídé"/>
            <p:cNvSpPr/>
            <p:nvPr/>
          </p:nvSpPr>
          <p:spPr bwMode="auto">
            <a:xfrm>
              <a:off x="6883401" y="5364163"/>
              <a:ext cx="138113" cy="287338"/>
            </a:xfrm>
            <a:custGeom>
              <a:avLst/>
              <a:gdLst>
                <a:gd name="T0" fmla="*/ 5 w 42"/>
                <a:gd name="T1" fmla="*/ 1 h 87"/>
                <a:gd name="T2" fmla="*/ 0 w 42"/>
                <a:gd name="T3" fmla="*/ 3 h 87"/>
                <a:gd name="T4" fmla="*/ 34 w 42"/>
                <a:gd name="T5" fmla="*/ 87 h 87"/>
                <a:gd name="T6" fmla="*/ 42 w 42"/>
                <a:gd name="T7" fmla="*/ 83 h 87"/>
                <a:gd name="T8" fmla="*/ 8 w 42"/>
                <a:gd name="T9" fmla="*/ 0 h 87"/>
                <a:gd name="T10" fmla="*/ 5 w 42"/>
                <a:gd name="T11" fmla="*/ 1 h 87"/>
              </a:gdLst>
              <a:ahLst/>
              <a:cxnLst>
                <a:cxn ang="0">
                  <a:pos x="T0" y="T1"/>
                </a:cxn>
                <a:cxn ang="0">
                  <a:pos x="T2" y="T3"/>
                </a:cxn>
                <a:cxn ang="0">
                  <a:pos x="T4" y="T5"/>
                </a:cxn>
                <a:cxn ang="0">
                  <a:pos x="T6" y="T7"/>
                </a:cxn>
                <a:cxn ang="0">
                  <a:pos x="T8" y="T9"/>
                </a:cxn>
                <a:cxn ang="0">
                  <a:pos x="T10" y="T11"/>
                </a:cxn>
              </a:cxnLst>
              <a:rect l="0" t="0" r="r" b="b"/>
              <a:pathLst>
                <a:path w="42" h="87">
                  <a:moveTo>
                    <a:pt x="5" y="1"/>
                  </a:moveTo>
                  <a:cubicBezTo>
                    <a:pt x="4" y="2"/>
                    <a:pt x="2" y="2"/>
                    <a:pt x="0" y="3"/>
                  </a:cubicBezTo>
                  <a:cubicBezTo>
                    <a:pt x="34" y="87"/>
                    <a:pt x="34" y="87"/>
                    <a:pt x="34" y="87"/>
                  </a:cubicBezTo>
                  <a:cubicBezTo>
                    <a:pt x="42" y="83"/>
                    <a:pt x="42" y="83"/>
                    <a:pt x="42" y="83"/>
                  </a:cubicBezTo>
                  <a:cubicBezTo>
                    <a:pt x="8" y="0"/>
                    <a:pt x="8" y="0"/>
                    <a:pt x="8" y="0"/>
                  </a:cubicBezTo>
                  <a:cubicBezTo>
                    <a:pt x="7" y="0"/>
                    <a:pt x="6" y="1"/>
                    <a:pt x="5"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7" name="iṧľíḑè"/>
            <p:cNvSpPr/>
            <p:nvPr/>
          </p:nvSpPr>
          <p:spPr bwMode="auto">
            <a:xfrm>
              <a:off x="5167313" y="1203325"/>
              <a:ext cx="92075" cy="174625"/>
            </a:xfrm>
            <a:custGeom>
              <a:avLst/>
              <a:gdLst>
                <a:gd name="T0" fmla="*/ 27 w 28"/>
                <a:gd name="T1" fmla="*/ 50 h 53"/>
                <a:gd name="T2" fmla="*/ 28 w 28"/>
                <a:gd name="T3" fmla="*/ 50 h 53"/>
                <a:gd name="T4" fmla="*/ 8 w 28"/>
                <a:gd name="T5" fmla="*/ 0 h 53"/>
                <a:gd name="T6" fmla="*/ 0 w 28"/>
                <a:gd name="T7" fmla="*/ 4 h 53"/>
                <a:gd name="T8" fmla="*/ 20 w 28"/>
                <a:gd name="T9" fmla="*/ 53 h 53"/>
                <a:gd name="T10" fmla="*/ 27 w 28"/>
                <a:gd name="T11" fmla="*/ 50 h 53"/>
              </a:gdLst>
              <a:ahLst/>
              <a:cxnLst>
                <a:cxn ang="0">
                  <a:pos x="T0" y="T1"/>
                </a:cxn>
                <a:cxn ang="0">
                  <a:pos x="T2" y="T3"/>
                </a:cxn>
                <a:cxn ang="0">
                  <a:pos x="T4" y="T5"/>
                </a:cxn>
                <a:cxn ang="0">
                  <a:pos x="T6" y="T7"/>
                </a:cxn>
                <a:cxn ang="0">
                  <a:pos x="T8" y="T9"/>
                </a:cxn>
                <a:cxn ang="0">
                  <a:pos x="T10" y="T11"/>
                </a:cxn>
              </a:cxnLst>
              <a:rect l="0" t="0" r="r" b="b"/>
              <a:pathLst>
                <a:path w="28" h="53">
                  <a:moveTo>
                    <a:pt x="27" y="50"/>
                  </a:moveTo>
                  <a:cubicBezTo>
                    <a:pt x="28" y="50"/>
                    <a:pt x="28" y="50"/>
                    <a:pt x="28" y="50"/>
                  </a:cubicBezTo>
                  <a:cubicBezTo>
                    <a:pt x="8" y="0"/>
                    <a:pt x="8" y="0"/>
                    <a:pt x="8" y="0"/>
                  </a:cubicBezTo>
                  <a:cubicBezTo>
                    <a:pt x="0" y="4"/>
                    <a:pt x="0" y="4"/>
                    <a:pt x="0" y="4"/>
                  </a:cubicBezTo>
                  <a:cubicBezTo>
                    <a:pt x="20" y="53"/>
                    <a:pt x="20" y="53"/>
                    <a:pt x="20" y="53"/>
                  </a:cubicBezTo>
                  <a:cubicBezTo>
                    <a:pt x="23" y="52"/>
                    <a:pt x="25" y="51"/>
                    <a:pt x="27" y="5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8" name="ïṧļîḑè"/>
            <p:cNvSpPr/>
            <p:nvPr/>
          </p:nvSpPr>
          <p:spPr bwMode="auto">
            <a:xfrm>
              <a:off x="5232401" y="5387975"/>
              <a:ext cx="131763" cy="290513"/>
            </a:xfrm>
            <a:custGeom>
              <a:avLst/>
              <a:gdLst>
                <a:gd name="T0" fmla="*/ 37 w 40"/>
                <a:gd name="T1" fmla="*/ 2 h 88"/>
                <a:gd name="T2" fmla="*/ 32 w 40"/>
                <a:gd name="T3" fmla="*/ 0 h 88"/>
                <a:gd name="T4" fmla="*/ 0 w 40"/>
                <a:gd name="T5" fmla="*/ 84 h 88"/>
                <a:gd name="T6" fmla="*/ 8 w 40"/>
                <a:gd name="T7" fmla="*/ 88 h 88"/>
                <a:gd name="T8" fmla="*/ 40 w 40"/>
                <a:gd name="T9" fmla="*/ 3 h 88"/>
                <a:gd name="T10" fmla="*/ 37 w 40"/>
                <a:gd name="T11" fmla="*/ 2 h 88"/>
              </a:gdLst>
              <a:ahLst/>
              <a:cxnLst>
                <a:cxn ang="0">
                  <a:pos x="T0" y="T1"/>
                </a:cxn>
                <a:cxn ang="0">
                  <a:pos x="T2" y="T3"/>
                </a:cxn>
                <a:cxn ang="0">
                  <a:pos x="T4" y="T5"/>
                </a:cxn>
                <a:cxn ang="0">
                  <a:pos x="T6" y="T7"/>
                </a:cxn>
                <a:cxn ang="0">
                  <a:pos x="T8" y="T9"/>
                </a:cxn>
                <a:cxn ang="0">
                  <a:pos x="T10" y="T11"/>
                </a:cxn>
              </a:cxnLst>
              <a:rect l="0" t="0" r="r" b="b"/>
              <a:pathLst>
                <a:path w="40" h="88">
                  <a:moveTo>
                    <a:pt x="37" y="2"/>
                  </a:moveTo>
                  <a:cubicBezTo>
                    <a:pt x="36" y="1"/>
                    <a:pt x="34" y="1"/>
                    <a:pt x="32" y="0"/>
                  </a:cubicBezTo>
                  <a:cubicBezTo>
                    <a:pt x="0" y="84"/>
                    <a:pt x="0" y="84"/>
                    <a:pt x="0" y="84"/>
                  </a:cubicBezTo>
                  <a:cubicBezTo>
                    <a:pt x="8" y="88"/>
                    <a:pt x="8" y="88"/>
                    <a:pt x="8" y="88"/>
                  </a:cubicBezTo>
                  <a:cubicBezTo>
                    <a:pt x="40" y="3"/>
                    <a:pt x="40" y="3"/>
                    <a:pt x="40" y="3"/>
                  </a:cubicBezTo>
                  <a:cubicBezTo>
                    <a:pt x="39" y="3"/>
                    <a:pt x="38" y="2"/>
                    <a:pt x="37" y="2"/>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9" name="iṣļidé"/>
            <p:cNvSpPr/>
            <p:nvPr/>
          </p:nvSpPr>
          <p:spPr bwMode="auto">
            <a:xfrm>
              <a:off x="6867526" y="1176338"/>
              <a:ext cx="88900" cy="177800"/>
            </a:xfrm>
            <a:custGeom>
              <a:avLst/>
              <a:gdLst>
                <a:gd name="T0" fmla="*/ 7 w 27"/>
                <a:gd name="T1" fmla="*/ 53 h 54"/>
                <a:gd name="T2" fmla="*/ 8 w 27"/>
                <a:gd name="T3" fmla="*/ 54 h 54"/>
                <a:gd name="T4" fmla="*/ 27 w 27"/>
                <a:gd name="T5" fmla="*/ 4 h 54"/>
                <a:gd name="T6" fmla="*/ 19 w 27"/>
                <a:gd name="T7" fmla="*/ 0 h 54"/>
                <a:gd name="T8" fmla="*/ 0 w 27"/>
                <a:gd name="T9" fmla="*/ 51 h 54"/>
                <a:gd name="T10" fmla="*/ 7 w 27"/>
                <a:gd name="T11" fmla="*/ 53 h 54"/>
              </a:gdLst>
              <a:ahLst/>
              <a:cxnLst>
                <a:cxn ang="0">
                  <a:pos x="T0" y="T1"/>
                </a:cxn>
                <a:cxn ang="0">
                  <a:pos x="T2" y="T3"/>
                </a:cxn>
                <a:cxn ang="0">
                  <a:pos x="T4" y="T5"/>
                </a:cxn>
                <a:cxn ang="0">
                  <a:pos x="T6" y="T7"/>
                </a:cxn>
                <a:cxn ang="0">
                  <a:pos x="T8" y="T9"/>
                </a:cxn>
                <a:cxn ang="0">
                  <a:pos x="T10" y="T11"/>
                </a:cxn>
              </a:cxnLst>
              <a:rect l="0" t="0" r="r" b="b"/>
              <a:pathLst>
                <a:path w="27" h="54">
                  <a:moveTo>
                    <a:pt x="7" y="53"/>
                  </a:moveTo>
                  <a:cubicBezTo>
                    <a:pt x="8" y="54"/>
                    <a:pt x="8" y="54"/>
                    <a:pt x="8" y="54"/>
                  </a:cubicBezTo>
                  <a:cubicBezTo>
                    <a:pt x="27" y="4"/>
                    <a:pt x="27" y="4"/>
                    <a:pt x="27" y="4"/>
                  </a:cubicBezTo>
                  <a:cubicBezTo>
                    <a:pt x="19" y="0"/>
                    <a:pt x="19" y="0"/>
                    <a:pt x="19" y="0"/>
                  </a:cubicBezTo>
                  <a:cubicBezTo>
                    <a:pt x="0" y="51"/>
                    <a:pt x="0" y="51"/>
                    <a:pt x="0" y="51"/>
                  </a:cubicBezTo>
                  <a:cubicBezTo>
                    <a:pt x="2" y="52"/>
                    <a:pt x="5" y="52"/>
                    <a:pt x="7" y="5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0" name="isḷíḍé"/>
            <p:cNvSpPr/>
            <p:nvPr/>
          </p:nvSpPr>
          <p:spPr bwMode="auto">
            <a:xfrm>
              <a:off x="4100513" y="3414713"/>
              <a:ext cx="95250" cy="19050"/>
            </a:xfrm>
            <a:custGeom>
              <a:avLst/>
              <a:gdLst>
                <a:gd name="T0" fmla="*/ 1 w 29"/>
                <a:gd name="T1" fmla="*/ 6 h 6"/>
                <a:gd name="T2" fmla="*/ 29 w 29"/>
                <a:gd name="T3" fmla="*/ 6 h 6"/>
                <a:gd name="T4" fmla="*/ 29 w 29"/>
                <a:gd name="T5" fmla="*/ 0 h 6"/>
                <a:gd name="T6" fmla="*/ 0 w 29"/>
                <a:gd name="T7" fmla="*/ 0 h 6"/>
                <a:gd name="T8" fmla="*/ 1 w 29"/>
                <a:gd name="T9" fmla="*/ 6 h 6"/>
              </a:gdLst>
              <a:ahLst/>
              <a:cxnLst>
                <a:cxn ang="0">
                  <a:pos x="T0" y="T1"/>
                </a:cxn>
                <a:cxn ang="0">
                  <a:pos x="T2" y="T3"/>
                </a:cxn>
                <a:cxn ang="0">
                  <a:pos x="T4" y="T5"/>
                </a:cxn>
                <a:cxn ang="0">
                  <a:pos x="T6" y="T7"/>
                </a:cxn>
                <a:cxn ang="0">
                  <a:pos x="T8" y="T9"/>
                </a:cxn>
              </a:cxnLst>
              <a:rect l="0" t="0" r="r" b="b"/>
              <a:pathLst>
                <a:path w="29" h="6">
                  <a:moveTo>
                    <a:pt x="1" y="6"/>
                  </a:moveTo>
                  <a:cubicBezTo>
                    <a:pt x="29" y="6"/>
                    <a:pt x="29" y="6"/>
                    <a:pt x="29" y="6"/>
                  </a:cubicBezTo>
                  <a:cubicBezTo>
                    <a:pt x="29" y="0"/>
                    <a:pt x="29" y="0"/>
                    <a:pt x="29" y="0"/>
                  </a:cubicBezTo>
                  <a:cubicBezTo>
                    <a:pt x="0" y="0"/>
                    <a:pt x="0" y="0"/>
                    <a:pt x="0" y="0"/>
                  </a:cubicBezTo>
                  <a:cubicBezTo>
                    <a:pt x="0" y="2"/>
                    <a:pt x="0" y="4"/>
                    <a:pt x="1"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1" name="îşlïḓe"/>
            <p:cNvSpPr/>
            <p:nvPr/>
          </p:nvSpPr>
          <p:spPr bwMode="auto">
            <a:xfrm>
              <a:off x="7758113" y="2689225"/>
              <a:ext cx="195263" cy="85725"/>
            </a:xfrm>
            <a:custGeom>
              <a:avLst/>
              <a:gdLst>
                <a:gd name="T0" fmla="*/ 8 w 59"/>
                <a:gd name="T1" fmla="*/ 26 h 26"/>
                <a:gd name="T2" fmla="*/ 59 w 59"/>
                <a:gd name="T3" fmla="*/ 6 h 26"/>
                <a:gd name="T4" fmla="*/ 57 w 59"/>
                <a:gd name="T5" fmla="*/ 0 h 26"/>
                <a:gd name="T6" fmla="*/ 0 w 59"/>
                <a:gd name="T7" fmla="*/ 23 h 26"/>
                <a:gd name="T8" fmla="*/ 8 w 59"/>
                <a:gd name="T9" fmla="*/ 26 h 26"/>
              </a:gdLst>
              <a:ahLst/>
              <a:cxnLst>
                <a:cxn ang="0">
                  <a:pos x="T0" y="T1"/>
                </a:cxn>
                <a:cxn ang="0">
                  <a:pos x="T2" y="T3"/>
                </a:cxn>
                <a:cxn ang="0">
                  <a:pos x="T4" y="T5"/>
                </a:cxn>
                <a:cxn ang="0">
                  <a:pos x="T6" y="T7"/>
                </a:cxn>
                <a:cxn ang="0">
                  <a:pos x="T8" y="T9"/>
                </a:cxn>
              </a:cxnLst>
              <a:rect l="0" t="0" r="r" b="b"/>
              <a:pathLst>
                <a:path w="59" h="26">
                  <a:moveTo>
                    <a:pt x="8" y="26"/>
                  </a:moveTo>
                  <a:cubicBezTo>
                    <a:pt x="59" y="6"/>
                    <a:pt x="59" y="6"/>
                    <a:pt x="59" y="6"/>
                  </a:cubicBezTo>
                  <a:cubicBezTo>
                    <a:pt x="58" y="4"/>
                    <a:pt x="57" y="2"/>
                    <a:pt x="57" y="0"/>
                  </a:cubicBezTo>
                  <a:cubicBezTo>
                    <a:pt x="0" y="23"/>
                    <a:pt x="0" y="23"/>
                    <a:pt x="0" y="23"/>
                  </a:cubicBezTo>
                  <a:cubicBezTo>
                    <a:pt x="3" y="24"/>
                    <a:pt x="6" y="25"/>
                    <a:pt x="8" y="2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2" name="iśľïḑe"/>
            <p:cNvSpPr/>
            <p:nvPr/>
          </p:nvSpPr>
          <p:spPr bwMode="auto">
            <a:xfrm>
              <a:off x="4064001" y="2665413"/>
              <a:ext cx="131763" cy="73025"/>
            </a:xfrm>
            <a:custGeom>
              <a:avLst/>
              <a:gdLst>
                <a:gd name="T0" fmla="*/ 40 w 40"/>
                <a:gd name="T1" fmla="*/ 14 h 22"/>
                <a:gd name="T2" fmla="*/ 3 w 40"/>
                <a:gd name="T3" fmla="*/ 0 h 22"/>
                <a:gd name="T4" fmla="*/ 2 w 40"/>
                <a:gd name="T5" fmla="*/ 1 h 22"/>
                <a:gd name="T6" fmla="*/ 0 w 40"/>
                <a:gd name="T7" fmla="*/ 7 h 22"/>
                <a:gd name="T8" fmla="*/ 40 w 40"/>
                <a:gd name="T9" fmla="*/ 22 h 22"/>
                <a:gd name="T10" fmla="*/ 40 w 40"/>
                <a:gd name="T11" fmla="*/ 14 h 22"/>
              </a:gdLst>
              <a:ahLst/>
              <a:cxnLst>
                <a:cxn ang="0">
                  <a:pos x="T0" y="T1"/>
                </a:cxn>
                <a:cxn ang="0">
                  <a:pos x="T2" y="T3"/>
                </a:cxn>
                <a:cxn ang="0">
                  <a:pos x="T4" y="T5"/>
                </a:cxn>
                <a:cxn ang="0">
                  <a:pos x="T6" y="T7"/>
                </a:cxn>
                <a:cxn ang="0">
                  <a:pos x="T8" y="T9"/>
                </a:cxn>
                <a:cxn ang="0">
                  <a:pos x="T10" y="T11"/>
                </a:cxn>
              </a:cxnLst>
              <a:rect l="0" t="0" r="r" b="b"/>
              <a:pathLst>
                <a:path w="40" h="22">
                  <a:moveTo>
                    <a:pt x="40" y="14"/>
                  </a:moveTo>
                  <a:cubicBezTo>
                    <a:pt x="3" y="0"/>
                    <a:pt x="3" y="0"/>
                    <a:pt x="3" y="0"/>
                  </a:cubicBezTo>
                  <a:cubicBezTo>
                    <a:pt x="2" y="1"/>
                    <a:pt x="2" y="1"/>
                    <a:pt x="2" y="1"/>
                  </a:cubicBezTo>
                  <a:cubicBezTo>
                    <a:pt x="1" y="3"/>
                    <a:pt x="1" y="5"/>
                    <a:pt x="0" y="7"/>
                  </a:cubicBezTo>
                  <a:cubicBezTo>
                    <a:pt x="40" y="22"/>
                    <a:pt x="40" y="22"/>
                    <a:pt x="40" y="22"/>
                  </a:cubicBezTo>
                  <a:lnTo>
                    <a:pt x="40" y="14"/>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3" name="îṩļîḋè"/>
            <p:cNvSpPr/>
            <p:nvPr/>
          </p:nvSpPr>
          <p:spPr bwMode="auto">
            <a:xfrm>
              <a:off x="6708776" y="1404938"/>
              <a:ext cx="161925" cy="374650"/>
            </a:xfrm>
            <a:custGeom>
              <a:avLst/>
              <a:gdLst>
                <a:gd name="T0" fmla="*/ 7 w 49"/>
                <a:gd name="T1" fmla="*/ 114 h 114"/>
                <a:gd name="T2" fmla="*/ 49 w 49"/>
                <a:gd name="T3" fmla="*/ 3 h 114"/>
                <a:gd name="T4" fmla="*/ 48 w 49"/>
                <a:gd name="T5" fmla="*/ 3 h 114"/>
                <a:gd name="T6" fmla="*/ 41 w 49"/>
                <a:gd name="T7" fmla="*/ 0 h 114"/>
                <a:gd name="T8" fmla="*/ 0 w 49"/>
                <a:gd name="T9" fmla="*/ 110 h 114"/>
                <a:gd name="T10" fmla="*/ 7 w 49"/>
                <a:gd name="T11" fmla="*/ 114 h 114"/>
              </a:gdLst>
              <a:ahLst/>
              <a:cxnLst>
                <a:cxn ang="0">
                  <a:pos x="T0" y="T1"/>
                </a:cxn>
                <a:cxn ang="0">
                  <a:pos x="T2" y="T3"/>
                </a:cxn>
                <a:cxn ang="0">
                  <a:pos x="T4" y="T5"/>
                </a:cxn>
                <a:cxn ang="0">
                  <a:pos x="T6" y="T7"/>
                </a:cxn>
                <a:cxn ang="0">
                  <a:pos x="T8" y="T9"/>
                </a:cxn>
                <a:cxn ang="0">
                  <a:pos x="T10" y="T11"/>
                </a:cxn>
              </a:cxnLst>
              <a:rect l="0" t="0" r="r" b="b"/>
              <a:pathLst>
                <a:path w="49" h="114">
                  <a:moveTo>
                    <a:pt x="7" y="114"/>
                  </a:moveTo>
                  <a:cubicBezTo>
                    <a:pt x="49" y="3"/>
                    <a:pt x="49" y="3"/>
                    <a:pt x="49" y="3"/>
                  </a:cubicBezTo>
                  <a:cubicBezTo>
                    <a:pt x="48" y="3"/>
                    <a:pt x="48" y="3"/>
                    <a:pt x="48" y="3"/>
                  </a:cubicBezTo>
                  <a:cubicBezTo>
                    <a:pt x="46" y="2"/>
                    <a:pt x="44" y="1"/>
                    <a:pt x="41" y="0"/>
                  </a:cubicBezTo>
                  <a:cubicBezTo>
                    <a:pt x="0" y="110"/>
                    <a:pt x="0" y="110"/>
                    <a:pt x="0" y="110"/>
                  </a:cubicBezTo>
                  <a:cubicBezTo>
                    <a:pt x="2" y="111"/>
                    <a:pt x="4" y="113"/>
                    <a:pt x="7" y="11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4" name="ïṣľïḋè"/>
            <p:cNvSpPr/>
            <p:nvPr/>
          </p:nvSpPr>
          <p:spPr bwMode="auto">
            <a:xfrm>
              <a:off x="7342188" y="4673600"/>
              <a:ext cx="290513" cy="285750"/>
            </a:xfrm>
            <a:custGeom>
              <a:avLst/>
              <a:gdLst>
                <a:gd name="T0" fmla="*/ 0 w 88"/>
                <a:gd name="T1" fmla="*/ 4 h 87"/>
                <a:gd name="T2" fmla="*/ 83 w 88"/>
                <a:gd name="T3" fmla="*/ 87 h 87"/>
                <a:gd name="T4" fmla="*/ 83 w 88"/>
                <a:gd name="T5" fmla="*/ 86 h 87"/>
                <a:gd name="T6" fmla="*/ 88 w 88"/>
                <a:gd name="T7" fmla="*/ 81 h 87"/>
                <a:gd name="T8" fmla="*/ 7 w 88"/>
                <a:gd name="T9" fmla="*/ 0 h 87"/>
                <a:gd name="T10" fmla="*/ 0 w 88"/>
                <a:gd name="T11" fmla="*/ 4 h 87"/>
              </a:gdLst>
              <a:ahLst/>
              <a:cxnLst>
                <a:cxn ang="0">
                  <a:pos x="T0" y="T1"/>
                </a:cxn>
                <a:cxn ang="0">
                  <a:pos x="T2" y="T3"/>
                </a:cxn>
                <a:cxn ang="0">
                  <a:pos x="T4" y="T5"/>
                </a:cxn>
                <a:cxn ang="0">
                  <a:pos x="T6" y="T7"/>
                </a:cxn>
                <a:cxn ang="0">
                  <a:pos x="T8" y="T9"/>
                </a:cxn>
                <a:cxn ang="0">
                  <a:pos x="T10" y="T11"/>
                </a:cxn>
              </a:cxnLst>
              <a:rect l="0" t="0" r="r" b="b"/>
              <a:pathLst>
                <a:path w="88" h="87">
                  <a:moveTo>
                    <a:pt x="0" y="4"/>
                  </a:moveTo>
                  <a:cubicBezTo>
                    <a:pt x="83" y="87"/>
                    <a:pt x="83" y="87"/>
                    <a:pt x="83" y="87"/>
                  </a:cubicBezTo>
                  <a:cubicBezTo>
                    <a:pt x="83" y="86"/>
                    <a:pt x="83" y="86"/>
                    <a:pt x="83" y="86"/>
                  </a:cubicBezTo>
                  <a:cubicBezTo>
                    <a:pt x="85" y="85"/>
                    <a:pt x="87" y="83"/>
                    <a:pt x="88" y="81"/>
                  </a:cubicBezTo>
                  <a:cubicBezTo>
                    <a:pt x="7" y="0"/>
                    <a:pt x="7" y="0"/>
                    <a:pt x="7" y="0"/>
                  </a:cubicBezTo>
                  <a:cubicBezTo>
                    <a:pt x="5" y="2"/>
                    <a:pt x="2" y="3"/>
                    <a:pt x="0" y="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5" name="iSḷïde"/>
            <p:cNvSpPr/>
            <p:nvPr/>
          </p:nvSpPr>
          <p:spPr bwMode="auto">
            <a:xfrm>
              <a:off x="8002588" y="3411538"/>
              <a:ext cx="254000" cy="25400"/>
            </a:xfrm>
            <a:custGeom>
              <a:avLst/>
              <a:gdLst>
                <a:gd name="T0" fmla="*/ 77 w 77"/>
                <a:gd name="T1" fmla="*/ 0 h 8"/>
                <a:gd name="T2" fmla="*/ 4 w 77"/>
                <a:gd name="T3" fmla="*/ 0 h 8"/>
                <a:gd name="T4" fmla="*/ 0 w 77"/>
                <a:gd name="T5" fmla="*/ 8 h 8"/>
                <a:gd name="T6" fmla="*/ 77 w 77"/>
                <a:gd name="T7" fmla="*/ 8 h 8"/>
                <a:gd name="T8" fmla="*/ 77 w 77"/>
                <a:gd name="T9" fmla="*/ 7 h 8"/>
                <a:gd name="T10" fmla="*/ 77 w 77"/>
                <a:gd name="T11" fmla="*/ 0 h 8"/>
              </a:gdLst>
              <a:ahLst/>
              <a:cxnLst>
                <a:cxn ang="0">
                  <a:pos x="T0" y="T1"/>
                </a:cxn>
                <a:cxn ang="0">
                  <a:pos x="T2" y="T3"/>
                </a:cxn>
                <a:cxn ang="0">
                  <a:pos x="T4" y="T5"/>
                </a:cxn>
                <a:cxn ang="0">
                  <a:pos x="T6" y="T7"/>
                </a:cxn>
                <a:cxn ang="0">
                  <a:pos x="T8" y="T9"/>
                </a:cxn>
                <a:cxn ang="0">
                  <a:pos x="T10" y="T11"/>
                </a:cxn>
              </a:cxnLst>
              <a:rect l="0" t="0" r="r" b="b"/>
              <a:pathLst>
                <a:path w="77" h="8">
                  <a:moveTo>
                    <a:pt x="77" y="0"/>
                  </a:moveTo>
                  <a:cubicBezTo>
                    <a:pt x="4" y="0"/>
                    <a:pt x="4" y="0"/>
                    <a:pt x="4" y="0"/>
                  </a:cubicBezTo>
                  <a:cubicBezTo>
                    <a:pt x="2" y="3"/>
                    <a:pt x="1" y="5"/>
                    <a:pt x="0" y="8"/>
                  </a:cubicBezTo>
                  <a:cubicBezTo>
                    <a:pt x="77" y="8"/>
                    <a:pt x="77" y="8"/>
                    <a:pt x="77" y="8"/>
                  </a:cubicBezTo>
                  <a:cubicBezTo>
                    <a:pt x="77" y="7"/>
                    <a:pt x="77" y="7"/>
                    <a:pt x="77" y="7"/>
                  </a:cubicBezTo>
                  <a:cubicBezTo>
                    <a:pt x="77" y="5"/>
                    <a:pt x="77" y="2"/>
                    <a:pt x="77"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6" name="ïšľïḓé"/>
            <p:cNvSpPr/>
            <p:nvPr/>
          </p:nvSpPr>
          <p:spPr bwMode="auto">
            <a:xfrm>
              <a:off x="4079876" y="4165600"/>
              <a:ext cx="115888" cy="68263"/>
            </a:xfrm>
            <a:custGeom>
              <a:avLst/>
              <a:gdLst>
                <a:gd name="T0" fmla="*/ 35 w 35"/>
                <a:gd name="T1" fmla="*/ 0 h 21"/>
                <a:gd name="T2" fmla="*/ 0 w 35"/>
                <a:gd name="T3" fmla="*/ 13 h 21"/>
                <a:gd name="T4" fmla="*/ 0 w 35"/>
                <a:gd name="T5" fmla="*/ 14 h 21"/>
                <a:gd name="T6" fmla="*/ 3 w 35"/>
                <a:gd name="T7" fmla="*/ 21 h 21"/>
                <a:gd name="T8" fmla="*/ 35 w 35"/>
                <a:gd name="T9" fmla="*/ 8 h 21"/>
                <a:gd name="T10" fmla="*/ 35 w 35"/>
                <a:gd name="T11" fmla="*/ 0 h 21"/>
              </a:gdLst>
              <a:ahLst/>
              <a:cxnLst>
                <a:cxn ang="0">
                  <a:pos x="T0" y="T1"/>
                </a:cxn>
                <a:cxn ang="0">
                  <a:pos x="T2" y="T3"/>
                </a:cxn>
                <a:cxn ang="0">
                  <a:pos x="T4" y="T5"/>
                </a:cxn>
                <a:cxn ang="0">
                  <a:pos x="T6" y="T7"/>
                </a:cxn>
                <a:cxn ang="0">
                  <a:pos x="T8" y="T9"/>
                </a:cxn>
                <a:cxn ang="0">
                  <a:pos x="T10" y="T11"/>
                </a:cxn>
              </a:cxnLst>
              <a:rect l="0" t="0" r="r" b="b"/>
              <a:pathLst>
                <a:path w="35" h="21">
                  <a:moveTo>
                    <a:pt x="35" y="0"/>
                  </a:moveTo>
                  <a:cubicBezTo>
                    <a:pt x="0" y="13"/>
                    <a:pt x="0" y="13"/>
                    <a:pt x="0" y="13"/>
                  </a:cubicBezTo>
                  <a:cubicBezTo>
                    <a:pt x="0" y="14"/>
                    <a:pt x="0" y="14"/>
                    <a:pt x="0" y="14"/>
                  </a:cubicBezTo>
                  <a:cubicBezTo>
                    <a:pt x="1" y="16"/>
                    <a:pt x="2" y="19"/>
                    <a:pt x="3" y="21"/>
                  </a:cubicBezTo>
                  <a:cubicBezTo>
                    <a:pt x="35" y="8"/>
                    <a:pt x="35" y="8"/>
                    <a:pt x="35" y="8"/>
                  </a:cubicBezTo>
                  <a:lnTo>
                    <a:pt x="35"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7" name="iS1íḍè"/>
            <p:cNvSpPr/>
            <p:nvPr/>
          </p:nvSpPr>
          <p:spPr bwMode="auto">
            <a:xfrm>
              <a:off x="7775576" y="4046538"/>
              <a:ext cx="187325" cy="85725"/>
            </a:xfrm>
            <a:custGeom>
              <a:avLst/>
              <a:gdLst>
                <a:gd name="T0" fmla="*/ 0 w 57"/>
                <a:gd name="T1" fmla="*/ 6 h 26"/>
                <a:gd name="T2" fmla="*/ 55 w 57"/>
                <a:gd name="T3" fmla="*/ 26 h 26"/>
                <a:gd name="T4" fmla="*/ 57 w 57"/>
                <a:gd name="T5" fmla="*/ 20 h 26"/>
                <a:gd name="T6" fmla="*/ 1 w 57"/>
                <a:gd name="T7" fmla="*/ 0 h 26"/>
                <a:gd name="T8" fmla="*/ 0 w 57"/>
                <a:gd name="T9" fmla="*/ 6 h 26"/>
              </a:gdLst>
              <a:ahLst/>
              <a:cxnLst>
                <a:cxn ang="0">
                  <a:pos x="T0" y="T1"/>
                </a:cxn>
                <a:cxn ang="0">
                  <a:pos x="T2" y="T3"/>
                </a:cxn>
                <a:cxn ang="0">
                  <a:pos x="T4" y="T5"/>
                </a:cxn>
                <a:cxn ang="0">
                  <a:pos x="T6" y="T7"/>
                </a:cxn>
                <a:cxn ang="0">
                  <a:pos x="T8" y="T9"/>
                </a:cxn>
              </a:cxnLst>
              <a:rect l="0" t="0" r="r" b="b"/>
              <a:pathLst>
                <a:path w="57" h="26">
                  <a:moveTo>
                    <a:pt x="0" y="6"/>
                  </a:moveTo>
                  <a:cubicBezTo>
                    <a:pt x="55" y="26"/>
                    <a:pt x="55" y="26"/>
                    <a:pt x="55" y="26"/>
                  </a:cubicBezTo>
                  <a:cubicBezTo>
                    <a:pt x="56" y="24"/>
                    <a:pt x="57" y="22"/>
                    <a:pt x="57" y="20"/>
                  </a:cubicBezTo>
                  <a:cubicBezTo>
                    <a:pt x="1" y="0"/>
                    <a:pt x="1" y="0"/>
                    <a:pt x="1" y="0"/>
                  </a:cubicBezTo>
                  <a:cubicBezTo>
                    <a:pt x="1" y="2"/>
                    <a:pt x="1" y="4"/>
                    <a:pt x="0"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8" name="ïśḻíḍé"/>
            <p:cNvSpPr/>
            <p:nvPr/>
          </p:nvSpPr>
          <p:spPr bwMode="auto">
            <a:xfrm>
              <a:off x="4559301" y="4708525"/>
              <a:ext cx="273050" cy="254000"/>
            </a:xfrm>
            <a:custGeom>
              <a:avLst/>
              <a:gdLst>
                <a:gd name="T0" fmla="*/ 72 w 83"/>
                <a:gd name="T1" fmla="*/ 0 h 77"/>
                <a:gd name="T2" fmla="*/ 0 w 83"/>
                <a:gd name="T3" fmla="*/ 72 h 77"/>
                <a:gd name="T4" fmla="*/ 1 w 83"/>
                <a:gd name="T5" fmla="*/ 72 h 77"/>
                <a:gd name="T6" fmla="*/ 6 w 83"/>
                <a:gd name="T7" fmla="*/ 77 h 77"/>
                <a:gd name="T8" fmla="*/ 83 w 83"/>
                <a:gd name="T9" fmla="*/ 0 h 77"/>
                <a:gd name="T10" fmla="*/ 72 w 83"/>
                <a:gd name="T11" fmla="*/ 0 h 77"/>
              </a:gdLst>
              <a:ahLst/>
              <a:cxnLst>
                <a:cxn ang="0">
                  <a:pos x="T0" y="T1"/>
                </a:cxn>
                <a:cxn ang="0">
                  <a:pos x="T2" y="T3"/>
                </a:cxn>
                <a:cxn ang="0">
                  <a:pos x="T4" y="T5"/>
                </a:cxn>
                <a:cxn ang="0">
                  <a:pos x="T6" y="T7"/>
                </a:cxn>
                <a:cxn ang="0">
                  <a:pos x="T8" y="T9"/>
                </a:cxn>
                <a:cxn ang="0">
                  <a:pos x="T10" y="T11"/>
                </a:cxn>
              </a:cxnLst>
              <a:rect l="0" t="0" r="r" b="b"/>
              <a:pathLst>
                <a:path w="83" h="77">
                  <a:moveTo>
                    <a:pt x="72" y="0"/>
                  </a:moveTo>
                  <a:cubicBezTo>
                    <a:pt x="0" y="72"/>
                    <a:pt x="0" y="72"/>
                    <a:pt x="0" y="72"/>
                  </a:cubicBezTo>
                  <a:cubicBezTo>
                    <a:pt x="1" y="72"/>
                    <a:pt x="1" y="72"/>
                    <a:pt x="1" y="72"/>
                  </a:cubicBezTo>
                  <a:cubicBezTo>
                    <a:pt x="2" y="74"/>
                    <a:pt x="4" y="76"/>
                    <a:pt x="6" y="77"/>
                  </a:cubicBezTo>
                  <a:cubicBezTo>
                    <a:pt x="83" y="0"/>
                    <a:pt x="83" y="0"/>
                    <a:pt x="83" y="0"/>
                  </a:cubicBezTo>
                  <a:lnTo>
                    <a:pt x="72"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9" name="iṥḻíḍê"/>
            <p:cNvSpPr/>
            <p:nvPr/>
          </p:nvSpPr>
          <p:spPr bwMode="auto">
            <a:xfrm>
              <a:off x="6078538" y="1268413"/>
              <a:ext cx="25400" cy="557213"/>
            </a:xfrm>
            <a:custGeom>
              <a:avLst/>
              <a:gdLst>
                <a:gd name="T0" fmla="*/ 8 w 8"/>
                <a:gd name="T1" fmla="*/ 169 h 169"/>
                <a:gd name="T2" fmla="*/ 8 w 8"/>
                <a:gd name="T3" fmla="*/ 0 h 169"/>
                <a:gd name="T4" fmla="*/ 7 w 8"/>
                <a:gd name="T5" fmla="*/ 0 h 169"/>
                <a:gd name="T6" fmla="*/ 0 w 8"/>
                <a:gd name="T7" fmla="*/ 0 h 169"/>
                <a:gd name="T8" fmla="*/ 0 w 8"/>
                <a:gd name="T9" fmla="*/ 169 h 169"/>
                <a:gd name="T10" fmla="*/ 8 w 8"/>
                <a:gd name="T11" fmla="*/ 169 h 169"/>
              </a:gdLst>
              <a:ahLst/>
              <a:cxnLst>
                <a:cxn ang="0">
                  <a:pos x="T0" y="T1"/>
                </a:cxn>
                <a:cxn ang="0">
                  <a:pos x="T2" y="T3"/>
                </a:cxn>
                <a:cxn ang="0">
                  <a:pos x="T4" y="T5"/>
                </a:cxn>
                <a:cxn ang="0">
                  <a:pos x="T6" y="T7"/>
                </a:cxn>
                <a:cxn ang="0">
                  <a:pos x="T8" y="T9"/>
                </a:cxn>
                <a:cxn ang="0">
                  <a:pos x="T10" y="T11"/>
                </a:cxn>
              </a:cxnLst>
              <a:rect l="0" t="0" r="r" b="b"/>
              <a:pathLst>
                <a:path w="8" h="169">
                  <a:moveTo>
                    <a:pt x="8" y="169"/>
                  </a:moveTo>
                  <a:cubicBezTo>
                    <a:pt x="8" y="0"/>
                    <a:pt x="8" y="0"/>
                    <a:pt x="8" y="0"/>
                  </a:cubicBezTo>
                  <a:cubicBezTo>
                    <a:pt x="7" y="0"/>
                    <a:pt x="7" y="0"/>
                    <a:pt x="7" y="0"/>
                  </a:cubicBezTo>
                  <a:cubicBezTo>
                    <a:pt x="5" y="0"/>
                    <a:pt x="2" y="0"/>
                    <a:pt x="0" y="0"/>
                  </a:cubicBezTo>
                  <a:cubicBezTo>
                    <a:pt x="0" y="169"/>
                    <a:pt x="0" y="169"/>
                    <a:pt x="0" y="169"/>
                  </a:cubicBezTo>
                  <a:lnTo>
                    <a:pt x="8" y="169"/>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0" name="íŝļïḓé"/>
            <p:cNvSpPr/>
            <p:nvPr/>
          </p:nvSpPr>
          <p:spPr bwMode="auto">
            <a:xfrm>
              <a:off x="5375276" y="4702175"/>
              <a:ext cx="239713" cy="587375"/>
            </a:xfrm>
            <a:custGeom>
              <a:avLst/>
              <a:gdLst>
                <a:gd name="T0" fmla="*/ 67 w 73"/>
                <a:gd name="T1" fmla="*/ 0 h 178"/>
                <a:gd name="T2" fmla="*/ 0 w 73"/>
                <a:gd name="T3" fmla="*/ 176 h 178"/>
                <a:gd name="T4" fmla="*/ 6 w 73"/>
                <a:gd name="T5" fmla="*/ 178 h 178"/>
                <a:gd name="T6" fmla="*/ 73 w 73"/>
                <a:gd name="T7" fmla="*/ 3 h 178"/>
                <a:gd name="T8" fmla="*/ 67 w 73"/>
                <a:gd name="T9" fmla="*/ 0 h 178"/>
              </a:gdLst>
              <a:ahLst/>
              <a:cxnLst>
                <a:cxn ang="0">
                  <a:pos x="T0" y="T1"/>
                </a:cxn>
                <a:cxn ang="0">
                  <a:pos x="T2" y="T3"/>
                </a:cxn>
                <a:cxn ang="0">
                  <a:pos x="T4" y="T5"/>
                </a:cxn>
                <a:cxn ang="0">
                  <a:pos x="T6" y="T7"/>
                </a:cxn>
                <a:cxn ang="0">
                  <a:pos x="T8" y="T9"/>
                </a:cxn>
              </a:cxnLst>
              <a:rect l="0" t="0" r="r" b="b"/>
              <a:pathLst>
                <a:path w="73" h="178">
                  <a:moveTo>
                    <a:pt x="67" y="0"/>
                  </a:moveTo>
                  <a:cubicBezTo>
                    <a:pt x="0" y="176"/>
                    <a:pt x="0" y="176"/>
                    <a:pt x="0" y="176"/>
                  </a:cubicBezTo>
                  <a:cubicBezTo>
                    <a:pt x="2" y="177"/>
                    <a:pt x="4" y="177"/>
                    <a:pt x="6" y="178"/>
                  </a:cubicBezTo>
                  <a:cubicBezTo>
                    <a:pt x="73" y="3"/>
                    <a:pt x="73" y="3"/>
                    <a:pt x="73" y="3"/>
                  </a:cubicBezTo>
                  <a:lnTo>
                    <a:pt x="67"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1" name="í$líďê"/>
            <p:cNvSpPr/>
            <p:nvPr/>
          </p:nvSpPr>
          <p:spPr bwMode="auto">
            <a:xfrm>
              <a:off x="6081713" y="4768850"/>
              <a:ext cx="19050" cy="649288"/>
            </a:xfrm>
            <a:custGeom>
              <a:avLst/>
              <a:gdLst>
                <a:gd name="T0" fmla="*/ 0 w 6"/>
                <a:gd name="T1" fmla="*/ 0 h 197"/>
                <a:gd name="T2" fmla="*/ 0 w 6"/>
                <a:gd name="T3" fmla="*/ 197 h 197"/>
                <a:gd name="T4" fmla="*/ 6 w 6"/>
                <a:gd name="T5" fmla="*/ 196 h 197"/>
                <a:gd name="T6" fmla="*/ 6 w 6"/>
                <a:gd name="T7" fmla="*/ 0 h 197"/>
                <a:gd name="T8" fmla="*/ 0 w 6"/>
                <a:gd name="T9" fmla="*/ 0 h 197"/>
              </a:gdLst>
              <a:ahLst/>
              <a:cxnLst>
                <a:cxn ang="0">
                  <a:pos x="T0" y="T1"/>
                </a:cxn>
                <a:cxn ang="0">
                  <a:pos x="T2" y="T3"/>
                </a:cxn>
                <a:cxn ang="0">
                  <a:pos x="T4" y="T5"/>
                </a:cxn>
                <a:cxn ang="0">
                  <a:pos x="T6" y="T7"/>
                </a:cxn>
                <a:cxn ang="0">
                  <a:pos x="T8" y="T9"/>
                </a:cxn>
              </a:cxnLst>
              <a:rect l="0" t="0" r="r" b="b"/>
              <a:pathLst>
                <a:path w="6" h="197">
                  <a:moveTo>
                    <a:pt x="0" y="0"/>
                  </a:moveTo>
                  <a:cubicBezTo>
                    <a:pt x="0" y="197"/>
                    <a:pt x="0" y="197"/>
                    <a:pt x="0" y="197"/>
                  </a:cubicBezTo>
                  <a:cubicBezTo>
                    <a:pt x="2" y="197"/>
                    <a:pt x="4" y="197"/>
                    <a:pt x="6" y="196"/>
                  </a:cubicBezTo>
                  <a:cubicBezTo>
                    <a:pt x="6" y="0"/>
                    <a:pt x="6" y="0"/>
                    <a:pt x="6" y="0"/>
                  </a:cubicBezTo>
                  <a:lnTo>
                    <a:pt x="0"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2" name="îşḷïḍe"/>
            <p:cNvSpPr/>
            <p:nvPr/>
          </p:nvSpPr>
          <p:spPr bwMode="auto">
            <a:xfrm>
              <a:off x="6626226" y="4748213"/>
              <a:ext cx="230188" cy="523875"/>
            </a:xfrm>
            <a:custGeom>
              <a:avLst/>
              <a:gdLst>
                <a:gd name="T0" fmla="*/ 6 w 70"/>
                <a:gd name="T1" fmla="*/ 0 h 159"/>
                <a:gd name="T2" fmla="*/ 0 w 70"/>
                <a:gd name="T3" fmla="*/ 2 h 159"/>
                <a:gd name="T4" fmla="*/ 64 w 70"/>
                <a:gd name="T5" fmla="*/ 159 h 159"/>
                <a:gd name="T6" fmla="*/ 70 w 70"/>
                <a:gd name="T7" fmla="*/ 156 h 159"/>
                <a:gd name="T8" fmla="*/ 6 w 70"/>
                <a:gd name="T9" fmla="*/ 0 h 159"/>
              </a:gdLst>
              <a:ahLst/>
              <a:cxnLst>
                <a:cxn ang="0">
                  <a:pos x="T0" y="T1"/>
                </a:cxn>
                <a:cxn ang="0">
                  <a:pos x="T2" y="T3"/>
                </a:cxn>
                <a:cxn ang="0">
                  <a:pos x="T4" y="T5"/>
                </a:cxn>
                <a:cxn ang="0">
                  <a:pos x="T6" y="T7"/>
                </a:cxn>
                <a:cxn ang="0">
                  <a:pos x="T8" y="T9"/>
                </a:cxn>
              </a:cxnLst>
              <a:rect l="0" t="0" r="r" b="b"/>
              <a:pathLst>
                <a:path w="70" h="159">
                  <a:moveTo>
                    <a:pt x="6" y="0"/>
                  </a:moveTo>
                  <a:cubicBezTo>
                    <a:pt x="0" y="2"/>
                    <a:pt x="0" y="2"/>
                    <a:pt x="0" y="2"/>
                  </a:cubicBezTo>
                  <a:cubicBezTo>
                    <a:pt x="64" y="159"/>
                    <a:pt x="64" y="159"/>
                    <a:pt x="64" y="159"/>
                  </a:cubicBezTo>
                  <a:cubicBezTo>
                    <a:pt x="66" y="158"/>
                    <a:pt x="68" y="157"/>
                    <a:pt x="70" y="156"/>
                  </a:cubicBezTo>
                  <a:lnTo>
                    <a:pt x="6"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3" name="íṩlide"/>
            <p:cNvSpPr/>
            <p:nvPr/>
          </p:nvSpPr>
          <p:spPr bwMode="auto">
            <a:xfrm>
              <a:off x="7081838" y="2017713"/>
              <a:ext cx="431800" cy="427038"/>
            </a:xfrm>
            <a:custGeom>
              <a:avLst/>
              <a:gdLst>
                <a:gd name="T0" fmla="*/ 4 w 131"/>
                <a:gd name="T1" fmla="*/ 130 h 130"/>
                <a:gd name="T2" fmla="*/ 131 w 131"/>
                <a:gd name="T3" fmla="*/ 4 h 130"/>
                <a:gd name="T4" fmla="*/ 126 w 131"/>
                <a:gd name="T5" fmla="*/ 0 h 130"/>
                <a:gd name="T6" fmla="*/ 0 w 131"/>
                <a:gd name="T7" fmla="*/ 126 h 130"/>
                <a:gd name="T8" fmla="*/ 4 w 131"/>
                <a:gd name="T9" fmla="*/ 130 h 130"/>
              </a:gdLst>
              <a:ahLst/>
              <a:cxnLst>
                <a:cxn ang="0">
                  <a:pos x="T0" y="T1"/>
                </a:cxn>
                <a:cxn ang="0">
                  <a:pos x="T2" y="T3"/>
                </a:cxn>
                <a:cxn ang="0">
                  <a:pos x="T4" y="T5"/>
                </a:cxn>
                <a:cxn ang="0">
                  <a:pos x="T6" y="T7"/>
                </a:cxn>
                <a:cxn ang="0">
                  <a:pos x="T8" y="T9"/>
                </a:cxn>
              </a:cxnLst>
              <a:rect l="0" t="0" r="r" b="b"/>
              <a:pathLst>
                <a:path w="131" h="130">
                  <a:moveTo>
                    <a:pt x="4" y="130"/>
                  </a:moveTo>
                  <a:cubicBezTo>
                    <a:pt x="131" y="4"/>
                    <a:pt x="131" y="4"/>
                    <a:pt x="131" y="4"/>
                  </a:cubicBezTo>
                  <a:cubicBezTo>
                    <a:pt x="129" y="3"/>
                    <a:pt x="128" y="1"/>
                    <a:pt x="126" y="0"/>
                  </a:cubicBezTo>
                  <a:cubicBezTo>
                    <a:pt x="0" y="126"/>
                    <a:pt x="0" y="126"/>
                    <a:pt x="0" y="126"/>
                  </a:cubicBezTo>
                  <a:lnTo>
                    <a:pt x="4" y="13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4" name="íŝļiďé"/>
            <p:cNvSpPr/>
            <p:nvPr/>
          </p:nvSpPr>
          <p:spPr bwMode="auto">
            <a:xfrm>
              <a:off x="5295901" y="1516063"/>
              <a:ext cx="263525" cy="547688"/>
            </a:xfrm>
            <a:custGeom>
              <a:avLst/>
              <a:gdLst>
                <a:gd name="T0" fmla="*/ 80 w 80"/>
                <a:gd name="T1" fmla="*/ 163 h 166"/>
                <a:gd name="T2" fmla="*/ 6 w 80"/>
                <a:gd name="T3" fmla="*/ 0 h 166"/>
                <a:gd name="T4" fmla="*/ 0 w 80"/>
                <a:gd name="T5" fmla="*/ 3 h 166"/>
                <a:gd name="T6" fmla="*/ 74 w 80"/>
                <a:gd name="T7" fmla="*/ 166 h 166"/>
                <a:gd name="T8" fmla="*/ 80 w 80"/>
                <a:gd name="T9" fmla="*/ 163 h 166"/>
              </a:gdLst>
              <a:ahLst/>
              <a:cxnLst>
                <a:cxn ang="0">
                  <a:pos x="T0" y="T1"/>
                </a:cxn>
                <a:cxn ang="0">
                  <a:pos x="T2" y="T3"/>
                </a:cxn>
                <a:cxn ang="0">
                  <a:pos x="T4" y="T5"/>
                </a:cxn>
                <a:cxn ang="0">
                  <a:pos x="T6" y="T7"/>
                </a:cxn>
                <a:cxn ang="0">
                  <a:pos x="T8" y="T9"/>
                </a:cxn>
              </a:cxnLst>
              <a:rect l="0" t="0" r="r" b="b"/>
              <a:pathLst>
                <a:path w="80" h="166">
                  <a:moveTo>
                    <a:pt x="80" y="163"/>
                  </a:moveTo>
                  <a:cubicBezTo>
                    <a:pt x="6" y="0"/>
                    <a:pt x="6" y="0"/>
                    <a:pt x="6" y="0"/>
                  </a:cubicBezTo>
                  <a:cubicBezTo>
                    <a:pt x="4" y="1"/>
                    <a:pt x="2" y="2"/>
                    <a:pt x="0" y="3"/>
                  </a:cubicBezTo>
                  <a:cubicBezTo>
                    <a:pt x="74" y="166"/>
                    <a:pt x="74" y="166"/>
                    <a:pt x="74" y="166"/>
                  </a:cubicBezTo>
                  <a:lnTo>
                    <a:pt x="80" y="16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5" name="iṩľîḑê"/>
            <p:cNvSpPr/>
            <p:nvPr/>
          </p:nvSpPr>
          <p:spPr bwMode="auto">
            <a:xfrm>
              <a:off x="4681538" y="2009775"/>
              <a:ext cx="376238" cy="379413"/>
            </a:xfrm>
            <a:custGeom>
              <a:avLst/>
              <a:gdLst>
                <a:gd name="T0" fmla="*/ 114 w 114"/>
                <a:gd name="T1" fmla="*/ 110 h 115"/>
                <a:gd name="T2" fmla="*/ 4 w 114"/>
                <a:gd name="T3" fmla="*/ 0 h 115"/>
                <a:gd name="T4" fmla="*/ 0 w 114"/>
                <a:gd name="T5" fmla="*/ 5 h 115"/>
                <a:gd name="T6" fmla="*/ 109 w 114"/>
                <a:gd name="T7" fmla="*/ 115 h 115"/>
                <a:gd name="T8" fmla="*/ 114 w 114"/>
                <a:gd name="T9" fmla="*/ 110 h 115"/>
              </a:gdLst>
              <a:ahLst/>
              <a:cxnLst>
                <a:cxn ang="0">
                  <a:pos x="T0" y="T1"/>
                </a:cxn>
                <a:cxn ang="0">
                  <a:pos x="T2" y="T3"/>
                </a:cxn>
                <a:cxn ang="0">
                  <a:pos x="T4" y="T5"/>
                </a:cxn>
                <a:cxn ang="0">
                  <a:pos x="T6" y="T7"/>
                </a:cxn>
                <a:cxn ang="0">
                  <a:pos x="T8" y="T9"/>
                </a:cxn>
              </a:cxnLst>
              <a:rect l="0" t="0" r="r" b="b"/>
              <a:pathLst>
                <a:path w="114" h="115">
                  <a:moveTo>
                    <a:pt x="114" y="110"/>
                  </a:moveTo>
                  <a:cubicBezTo>
                    <a:pt x="4" y="0"/>
                    <a:pt x="4" y="0"/>
                    <a:pt x="4" y="0"/>
                  </a:cubicBezTo>
                  <a:cubicBezTo>
                    <a:pt x="3" y="2"/>
                    <a:pt x="1" y="3"/>
                    <a:pt x="0" y="5"/>
                  </a:cubicBezTo>
                  <a:cubicBezTo>
                    <a:pt x="109" y="115"/>
                    <a:pt x="109" y="115"/>
                    <a:pt x="109" y="115"/>
                  </a:cubicBezTo>
                  <a:lnTo>
                    <a:pt x="114" y="1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 (Export the crawled data to excel)</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5" name="文本框 4"/>
          <p:cNvSpPr txBox="1"/>
          <p:nvPr/>
        </p:nvSpPr>
        <p:spPr>
          <a:xfrm>
            <a:off x="669925" y="1028700"/>
            <a:ext cx="8096885" cy="521970"/>
          </a:xfrm>
          <a:prstGeom prst="rect">
            <a:avLst/>
          </a:prstGeom>
          <a:noFill/>
        </p:spPr>
        <p:txBody>
          <a:bodyPr wrap="square" rtlCol="0">
            <a:spAutoFit/>
          </a:bodyPr>
          <a:lstStyle/>
          <a:p>
            <a:r>
              <a:rPr lang="en-US" altLang="zh-CN" sz="2800" dirty="0"/>
              <a:t>Using the </a:t>
            </a:r>
            <a:r>
              <a:rPr lang="en-US" altLang="zh-CN" sz="2800" dirty="0" err="1"/>
              <a:t>xlwt</a:t>
            </a:r>
            <a:r>
              <a:rPr lang="en-US" altLang="zh-CN" sz="2800" dirty="0"/>
              <a:t> to export rating data to the excel.</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9034"/>
            <a:ext cx="12192000" cy="5149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 (Export the crawled data to excel)</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5" name="文本框 4"/>
          <p:cNvSpPr txBox="1"/>
          <p:nvPr/>
        </p:nvSpPr>
        <p:spPr>
          <a:xfrm>
            <a:off x="669925" y="1066800"/>
            <a:ext cx="7128510" cy="521970"/>
          </a:xfrm>
          <a:prstGeom prst="rect">
            <a:avLst/>
          </a:prstGeom>
          <a:noFill/>
        </p:spPr>
        <p:txBody>
          <a:bodyPr wrap="square" rtlCol="0">
            <a:spAutoFit/>
          </a:bodyPr>
          <a:lstStyle/>
          <a:p>
            <a:r>
              <a:rPr lang="en-US" altLang="zh-CN" sz="2800" dirty="0"/>
              <a:t>Restaurants’ Tags: For Content-Based</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065" y="1588770"/>
            <a:ext cx="6419215" cy="52692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2854118"/>
            <a:ext cx="4535055" cy="656792"/>
          </a:xfrm>
        </p:spPr>
        <p:txBody>
          <a:bodyPr>
            <a:normAutofit/>
          </a:bodyPr>
          <a:lstStyle/>
          <a:p>
            <a:pPr>
              <a:lnSpc>
                <a:spcPct val="120000"/>
              </a:lnSpc>
            </a:pPr>
            <a:r>
              <a:rPr lang="en-US" altLang="zh-CN" sz="2800" dirty="0"/>
              <a:t>Preprocessing</a:t>
            </a:r>
          </a:p>
        </p:txBody>
      </p:sp>
      <p:cxnSp>
        <p:nvCxnSpPr>
          <p:cNvPr id="44" name="直接连接符 43"/>
          <p:cNvCxnSpPr/>
          <p:nvPr/>
        </p:nvCxnSpPr>
        <p:spPr>
          <a:xfrm>
            <a:off x="3527137" y="2854118"/>
            <a:ext cx="5137727"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84241" y="18246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/03</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Preprocessing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sp>
        <p:nvSpPr>
          <p:cNvPr id="3" name="文本框 2"/>
          <p:cNvSpPr txBox="1"/>
          <p:nvPr/>
        </p:nvSpPr>
        <p:spPr>
          <a:xfrm>
            <a:off x="653546" y="1028700"/>
            <a:ext cx="10883318" cy="1245235"/>
          </a:xfrm>
          <a:prstGeom prst="rect">
            <a:avLst/>
          </a:prstGeom>
          <a:noFill/>
        </p:spPr>
        <p:txBody>
          <a:bodyPr wrap="square" rtlCol="0">
            <a:spAutoFit/>
          </a:bodyPr>
          <a:lstStyle/>
          <a:p>
            <a:r>
              <a:rPr lang="en-US" altLang="zh-CN" sz="2400" dirty="0"/>
              <a:t>Using the </a:t>
            </a:r>
            <a:r>
              <a:rPr lang="en-US" altLang="zh-CN" sz="2400" dirty="0" err="1"/>
              <a:t>xlrd</a:t>
            </a:r>
            <a:r>
              <a:rPr lang="en-US" altLang="zh-CN" sz="2400" dirty="0"/>
              <a:t> to import the rating data to the excel. Then, processing the data into a dictionary structure. </a:t>
            </a:r>
            <a:endParaRPr lang="en-US" altLang="zh-CN" dirty="0"/>
          </a:p>
          <a:p>
            <a:pPr>
              <a:lnSpc>
                <a:spcPct val="150000"/>
              </a:lnSpc>
            </a:pPr>
            <a:r>
              <a:rPr lang="en-US" altLang="zh-CN" b="1" dirty="0"/>
              <a:t>Example:</a:t>
            </a:r>
            <a:endParaRPr lang="zh-CN" altLang="en-US" b="1"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r="18025" b="21408"/>
          <a:stretch>
            <a:fillRect/>
          </a:stretch>
        </p:blipFill>
        <p:spPr>
          <a:xfrm>
            <a:off x="2809875" y="2235835"/>
            <a:ext cx="7372985" cy="40049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2854118"/>
            <a:ext cx="4535055" cy="656792"/>
          </a:xfrm>
        </p:spPr>
        <p:txBody>
          <a:bodyPr>
            <a:normAutofit/>
          </a:bodyPr>
          <a:lstStyle/>
          <a:p>
            <a:pPr>
              <a:lnSpc>
                <a:spcPct val="120000"/>
              </a:lnSpc>
            </a:pPr>
            <a:r>
              <a:rPr lang="en-US" altLang="zh-CN" sz="2800" dirty="0"/>
              <a:t>Recommender Algorithm</a:t>
            </a:r>
          </a:p>
        </p:txBody>
      </p:sp>
      <p:cxnSp>
        <p:nvCxnSpPr>
          <p:cNvPr id="44" name="直接连接符 43"/>
          <p:cNvCxnSpPr/>
          <p:nvPr/>
        </p:nvCxnSpPr>
        <p:spPr>
          <a:xfrm>
            <a:off x="3527137" y="2854118"/>
            <a:ext cx="5137727"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84241" y="18246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/04</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(User-Based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sp>
        <p:nvSpPr>
          <p:cNvPr id="3" name="文本框 2"/>
          <p:cNvSpPr txBox="1"/>
          <p:nvPr/>
        </p:nvSpPr>
        <p:spPr>
          <a:xfrm>
            <a:off x="0" y="2244223"/>
            <a:ext cx="5588263" cy="584775"/>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Calculate the average</a:t>
            </a:r>
            <a:r>
              <a:rPr lang="en-US" altLang="zh-CN" sz="1600" dirty="0"/>
              <a:t>: pass the username, return the user average rating </a:t>
            </a:r>
            <a:endParaRPr lang="zh-CN" altLang="en-US" sz="1600"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08" y="1379039"/>
            <a:ext cx="3623722" cy="763824"/>
          </a:xfrm>
          <a:prstGeom prst="rect">
            <a:avLst/>
          </a:prstGeom>
        </p:spPr>
      </p:pic>
      <p:sp>
        <p:nvSpPr>
          <p:cNvPr id="19" name="文本框 18"/>
          <p:cNvSpPr txBox="1"/>
          <p:nvPr/>
        </p:nvSpPr>
        <p:spPr>
          <a:xfrm>
            <a:off x="0" y="1040205"/>
            <a:ext cx="5588263" cy="338554"/>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Initialization</a:t>
            </a:r>
            <a:r>
              <a:rPr lang="en-US" altLang="zh-CN" sz="1600" dirty="0"/>
              <a:t>: Initialize the rating data</a:t>
            </a:r>
            <a:endParaRPr lang="zh-CN" altLang="en-US" sz="1600" dirty="0"/>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1" y="2829559"/>
            <a:ext cx="5264515" cy="948322"/>
          </a:xfrm>
          <a:prstGeom prst="rect">
            <a:avLst/>
          </a:prstGeom>
        </p:spPr>
      </p:pic>
      <p:sp>
        <p:nvSpPr>
          <p:cNvPr id="21" name="文本框 20"/>
          <p:cNvSpPr txBox="1"/>
          <p:nvPr/>
        </p:nvSpPr>
        <p:spPr>
          <a:xfrm>
            <a:off x="6201076" y="1791665"/>
            <a:ext cx="5679347" cy="923330"/>
          </a:xfrm>
          <a:prstGeom prst="rect">
            <a:avLst/>
          </a:prstGeom>
          <a:noFill/>
        </p:spPr>
        <p:txBody>
          <a:bodyPr wrap="square" rtlCol="0">
            <a:spAutoFit/>
          </a:bodyPr>
          <a:lstStyle/>
          <a:p>
            <a:pPr marL="285750" indent="-285750">
              <a:buFont typeface="Arial" panose="020B0604020202090204" pitchFamily="34" charset="0"/>
              <a:buChar char="•"/>
            </a:pPr>
            <a:r>
              <a:rPr lang="en-US" altLang="zh-CN" dirty="0">
                <a:solidFill>
                  <a:srgbClr val="FF0000"/>
                </a:solidFill>
              </a:rPr>
              <a:t>Calculate the cosine similarity</a:t>
            </a:r>
            <a:r>
              <a:rPr lang="en-US" altLang="zh-CN" dirty="0"/>
              <a:t>: pass two usernames, return the cosine similarity between two users (return 0 if there are no related rating).</a:t>
            </a:r>
            <a:endParaRPr lang="zh-CN" altLang="en-US" dirty="0"/>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256" y="2838105"/>
            <a:ext cx="5982989" cy="3250499"/>
          </a:xfrm>
          <a:prstGeom prst="rect">
            <a:avLst/>
          </a:prstGeom>
        </p:spPr>
      </p:pic>
      <p:sp>
        <p:nvSpPr>
          <p:cNvPr id="25" name="文本框 24"/>
          <p:cNvSpPr txBox="1"/>
          <p:nvPr/>
        </p:nvSpPr>
        <p:spPr>
          <a:xfrm>
            <a:off x="0" y="3815501"/>
            <a:ext cx="5588259" cy="1077218"/>
          </a:xfrm>
          <a:prstGeom prst="rect">
            <a:avLst/>
          </a:prstGeom>
          <a:noFill/>
        </p:spPr>
        <p:txBody>
          <a:bodyPr wrap="square" rtlCol="0">
            <a:spAutoFit/>
          </a:bodyPr>
          <a:lstStyle/>
          <a:p>
            <a:pPr marL="285750" indent="-285750" algn="just">
              <a:buFont typeface="Arial" panose="020B0604020202090204" pitchFamily="34" charset="0"/>
              <a:buChar char="•"/>
            </a:pPr>
            <a:r>
              <a:rPr lang="en-US" altLang="zh-CN" sz="1600" dirty="0">
                <a:solidFill>
                  <a:srgbClr val="FF0000"/>
                </a:solidFill>
              </a:rPr>
              <a:t>Get similar users list</a:t>
            </a:r>
            <a:r>
              <a:rPr lang="en-US" altLang="zh-CN" sz="1600" dirty="0"/>
              <a:t>: pass the username and the similarity method (cosine similarity,</a:t>
            </a:r>
            <a:r>
              <a:rPr lang="en-US" altLang="zh-CN" sz="1600" b="1" dirty="0"/>
              <a:t> </a:t>
            </a:r>
            <a:r>
              <a:rPr lang="en-US" altLang="zh-CN" sz="1600" dirty="0" err="1"/>
              <a:t>pearson</a:t>
            </a:r>
            <a:r>
              <a:rPr lang="en-US" altLang="zh-CN" sz="1600" dirty="0"/>
              <a:t> correlation coefficient), return sorted similar users list (return [] if first element’s similarity score is 0)</a:t>
            </a:r>
            <a:endParaRPr lang="zh-CN" altLang="en-US" sz="1600" dirty="0"/>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31" y="4868856"/>
            <a:ext cx="5264515" cy="1980908"/>
          </a:xfrm>
          <a:prstGeom prst="rect">
            <a:avLst/>
          </a:prstGeom>
        </p:spPr>
      </p:pic>
      <p:cxnSp>
        <p:nvCxnSpPr>
          <p:cNvPr id="29" name="直接连接符 28"/>
          <p:cNvCxnSpPr>
            <a:stCxn id="19" idx="3"/>
          </p:cNvCxnSpPr>
          <p:nvPr/>
        </p:nvCxnSpPr>
        <p:spPr>
          <a:xfrm>
            <a:off x="5588263" y="1209482"/>
            <a:ext cx="0" cy="5498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(User-Based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12" name="文本框 11"/>
          <p:cNvSpPr txBox="1"/>
          <p:nvPr/>
        </p:nvSpPr>
        <p:spPr>
          <a:xfrm>
            <a:off x="57785" y="1394460"/>
            <a:ext cx="7232015" cy="706755"/>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Do recommend</a:t>
            </a:r>
            <a:r>
              <a:rPr lang="en-US" altLang="zh-CN" sz="2000" dirty="0"/>
              <a:t>: pass the username and similar users, return the recommended restaurant list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 y="2328514"/>
            <a:ext cx="7634092" cy="4195430"/>
          </a:xfrm>
          <a:prstGeom prst="rect">
            <a:avLst/>
          </a:prstGeom>
        </p:spPr>
      </p:pic>
      <p:sp>
        <p:nvSpPr>
          <p:cNvPr id="15" name="文本框 14"/>
          <p:cNvSpPr txBox="1"/>
          <p:nvPr/>
        </p:nvSpPr>
        <p:spPr>
          <a:xfrm>
            <a:off x="7805420" y="2328545"/>
            <a:ext cx="4386580" cy="1014730"/>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Call interface</a:t>
            </a:r>
            <a:r>
              <a:rPr lang="en-US" altLang="zh-CN" sz="2000" dirty="0"/>
              <a:t>: pass the username, return the recommended restaurant list</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160" y="3445058"/>
            <a:ext cx="4386840" cy="1128931"/>
          </a:xfrm>
          <a:prstGeom prst="rect">
            <a:avLst/>
          </a:prstGeom>
        </p:spPr>
      </p:pic>
      <p:cxnSp>
        <p:nvCxnSpPr>
          <p:cNvPr id="18" name="直接连接符 17"/>
          <p:cNvCxnSpPr/>
          <p:nvPr/>
        </p:nvCxnSpPr>
        <p:spPr>
          <a:xfrm>
            <a:off x="7729239" y="1260474"/>
            <a:ext cx="0" cy="5498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(User-Based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17" y="1235257"/>
            <a:ext cx="5004581" cy="337868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 y="4724889"/>
            <a:ext cx="12192000" cy="2133111"/>
          </a:xfrm>
          <a:prstGeom prst="rect">
            <a:avLst/>
          </a:prstGeom>
        </p:spPr>
      </p:pic>
      <p:sp>
        <p:nvSpPr>
          <p:cNvPr id="13" name="文本框 12"/>
          <p:cNvSpPr txBox="1"/>
          <p:nvPr/>
        </p:nvSpPr>
        <p:spPr>
          <a:xfrm>
            <a:off x="5263486" y="1228943"/>
            <a:ext cx="6858606" cy="3539430"/>
          </a:xfrm>
          <a:prstGeom prst="rect">
            <a:avLst/>
          </a:prstGeom>
          <a:noFill/>
        </p:spPr>
        <p:txBody>
          <a:bodyPr wrap="square" rtlCol="0">
            <a:spAutoFit/>
          </a:bodyPr>
          <a:lstStyle/>
          <a:p>
            <a:r>
              <a:rPr lang="en-US" altLang="zh-CN" sz="1600" dirty="0">
                <a:solidFill>
                  <a:srgbClr val="FF0000"/>
                </a:solidFill>
              </a:rPr>
              <a:t>Result</a:t>
            </a:r>
            <a:r>
              <a:rPr lang="en-US" altLang="zh-CN" sz="1600" dirty="0"/>
              <a:t>: [(4.396358073243748, '</a:t>
            </a:r>
            <a:r>
              <a:rPr lang="zh-CN" altLang="en-US" sz="1600" dirty="0"/>
              <a:t>鮨文 </a:t>
            </a:r>
            <a:r>
              <a:rPr lang="en-US" altLang="zh-CN" sz="1600" dirty="0"/>
              <a:t>Sushi Man'), (4.3495862197274455, '</a:t>
            </a:r>
            <a:r>
              <a:rPr lang="zh-CN" altLang="en-US" sz="1600" dirty="0"/>
              <a:t>漁獲浜燒 </a:t>
            </a:r>
            <a:r>
              <a:rPr lang="en-US" altLang="zh-CN" sz="1600" dirty="0" err="1"/>
              <a:t>Toretore</a:t>
            </a:r>
            <a:r>
              <a:rPr lang="en-US" altLang="zh-CN" sz="1600" dirty="0"/>
              <a:t> </a:t>
            </a:r>
            <a:r>
              <a:rPr lang="en-US" altLang="zh-CN" sz="1600" dirty="0" err="1"/>
              <a:t>Hamayaki</a:t>
            </a:r>
            <a:r>
              <a:rPr lang="en-US" altLang="zh-CN" sz="1600" dirty="0"/>
              <a:t>'), (4.293938503939939, '</a:t>
            </a:r>
            <a:r>
              <a:rPr lang="zh-CN" altLang="en-US" sz="1600" dirty="0"/>
              <a:t>鉄人旨花 </a:t>
            </a:r>
            <a:r>
              <a:rPr lang="en-US" altLang="zh-CN" sz="1600" dirty="0" err="1"/>
              <a:t>Shika</a:t>
            </a:r>
            <a:r>
              <a:rPr lang="en-US" altLang="zh-CN" sz="1600" dirty="0"/>
              <a:t> </a:t>
            </a:r>
            <a:r>
              <a:rPr lang="en-US" altLang="zh-CN" sz="1600" dirty="0" err="1"/>
              <a:t>Teppan-Yaki</a:t>
            </a:r>
            <a:r>
              <a:rPr lang="en-US" altLang="zh-CN" sz="1600" dirty="0"/>
              <a:t>'), (4.265096820939203, '</a:t>
            </a:r>
            <a:r>
              <a:rPr lang="zh-CN" altLang="en-US" sz="1600" dirty="0"/>
              <a:t>御膳 </a:t>
            </a:r>
            <a:r>
              <a:rPr lang="en-US" altLang="zh-CN" sz="1600" dirty="0"/>
              <a:t>Imperial'), (4.164362969122057, "Mr. Crab by The Captain's House"), (4.142812636736061, 'Burger Joys'), (4.121916256503808, '</a:t>
            </a:r>
            <a:r>
              <a:rPr lang="zh-CN" altLang="en-US" sz="1600" dirty="0"/>
              <a:t>鮨一日本料理 </a:t>
            </a:r>
            <a:r>
              <a:rPr lang="en-US" altLang="zh-CN" sz="1600" dirty="0"/>
              <a:t>G One Sushi Japanese Restaurant'), (4.114905846433186, '</a:t>
            </a:r>
            <a:r>
              <a:rPr lang="zh-CN" altLang="en-US" sz="1600" dirty="0"/>
              <a:t>焱丸水產 </a:t>
            </a:r>
            <a:r>
              <a:rPr lang="en-US" altLang="zh-CN" sz="1600" dirty="0"/>
              <a:t>Flame Japanese Cuisine'), (4.111261672146326, 'CHEF STAGE de Eddy Chu'), (4.077369572329373, '</a:t>
            </a:r>
            <a:r>
              <a:rPr lang="zh-CN" altLang="en-US" sz="1600" dirty="0"/>
              <a:t>養心殿台式養生鍋</a:t>
            </a:r>
            <a:r>
              <a:rPr lang="en-US" altLang="zh-CN" sz="1600" dirty="0"/>
              <a:t>'), (4.075469294422535, '</a:t>
            </a:r>
            <a:r>
              <a:rPr lang="zh-CN" altLang="en-US" sz="1600" dirty="0"/>
              <a:t>豊勝手丼 </a:t>
            </a:r>
            <a:r>
              <a:rPr lang="en-US" altLang="zh-CN" sz="1600" dirty="0"/>
              <a:t>Toyo </a:t>
            </a:r>
            <a:r>
              <a:rPr lang="en-US" altLang="zh-CN" sz="1600" dirty="0" err="1"/>
              <a:t>Katte</a:t>
            </a:r>
            <a:r>
              <a:rPr lang="en-US" altLang="zh-CN" sz="1600" dirty="0"/>
              <a:t> Don'), (4.063699712700835, 'The Right Place'), </a:t>
            </a:r>
            <a:r>
              <a:rPr lang="en-US" altLang="zh-CN" sz="1600" b="1" dirty="0">
                <a:solidFill>
                  <a:srgbClr val="FF0000"/>
                </a:solidFill>
              </a:rPr>
              <a:t>……</a:t>
            </a:r>
            <a:r>
              <a:rPr lang="en-US" altLang="zh-CN" sz="1600" dirty="0"/>
              <a:t>,(3.7582811054665686, '</a:t>
            </a:r>
            <a:r>
              <a:rPr lang="zh-CN" altLang="en-US" sz="1600" dirty="0"/>
              <a:t>神戶屋日韓放題 </a:t>
            </a:r>
            <a:r>
              <a:rPr lang="en-US" altLang="zh-CN" sz="1600" dirty="0"/>
              <a:t>Kobe Fusion Restaurant'), (3.730465531247977, '</a:t>
            </a:r>
            <a:r>
              <a:rPr lang="zh-CN" altLang="en-US" sz="1600" dirty="0"/>
              <a:t>泰廚泰國菜館 </a:t>
            </a:r>
            <a:r>
              <a:rPr lang="en-US" altLang="zh-CN" sz="1600" dirty="0"/>
              <a:t>Thai Chef Thais Restaurant'), (3.7215220956362787, 'PAN de PAIN Pancakes &amp; Sweets'), (3.718330092059439, "I's Land Cafe"), (3.7173797987746724, '</a:t>
            </a:r>
            <a:r>
              <a:rPr lang="zh-CN" altLang="en-US" sz="1600" dirty="0"/>
              <a:t>第三站 </a:t>
            </a:r>
            <a:r>
              <a:rPr lang="en-US" altLang="zh-CN" sz="1600" dirty="0"/>
              <a:t>Station 3 Cafe')]</a:t>
            </a:r>
            <a:endParaRPr lang="zh-CN" alt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(Item-Based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sp>
        <p:nvSpPr>
          <p:cNvPr id="3" name="文本框 2"/>
          <p:cNvSpPr txBox="1"/>
          <p:nvPr/>
        </p:nvSpPr>
        <p:spPr>
          <a:xfrm>
            <a:off x="124638" y="2170126"/>
            <a:ext cx="5588263" cy="584775"/>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Calculate the average</a:t>
            </a:r>
            <a:r>
              <a:rPr lang="en-US" altLang="zh-CN" sz="1600" dirty="0"/>
              <a:t>: pass the restaurant name, return the restaurant average rating </a:t>
            </a:r>
            <a:endParaRPr lang="zh-CN" altLang="en-US" sz="1600" dirty="0"/>
          </a:p>
        </p:txBody>
      </p:sp>
      <p:sp>
        <p:nvSpPr>
          <p:cNvPr id="19" name="文本框 18"/>
          <p:cNvSpPr txBox="1"/>
          <p:nvPr/>
        </p:nvSpPr>
        <p:spPr>
          <a:xfrm>
            <a:off x="149806" y="1066708"/>
            <a:ext cx="5588263" cy="338554"/>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Initialization</a:t>
            </a:r>
            <a:r>
              <a:rPr lang="en-US" altLang="zh-CN" sz="1600" dirty="0"/>
              <a:t>: Initialize the rating data</a:t>
            </a:r>
            <a:endParaRPr lang="zh-CN" altLang="en-US" sz="1600" dirty="0"/>
          </a:p>
        </p:txBody>
      </p:sp>
      <p:sp>
        <p:nvSpPr>
          <p:cNvPr id="21" name="文本框 20"/>
          <p:cNvSpPr txBox="1"/>
          <p:nvPr/>
        </p:nvSpPr>
        <p:spPr>
          <a:xfrm>
            <a:off x="149806" y="3955704"/>
            <a:ext cx="5679347" cy="830997"/>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Calculate the cosine similarity</a:t>
            </a:r>
            <a:r>
              <a:rPr lang="en-US" altLang="zh-CN" sz="1600" dirty="0"/>
              <a:t>: pass two restaurant names, return the cosine similarity between two restaurants (return 0 if there are no related rating).</a:t>
            </a:r>
            <a:endParaRPr lang="zh-CN" altLang="en-US" sz="1600" dirty="0"/>
          </a:p>
        </p:txBody>
      </p:sp>
      <p:sp>
        <p:nvSpPr>
          <p:cNvPr id="25" name="文本框 24"/>
          <p:cNvSpPr txBox="1"/>
          <p:nvPr/>
        </p:nvSpPr>
        <p:spPr>
          <a:xfrm>
            <a:off x="6253688" y="1973332"/>
            <a:ext cx="5739266" cy="1077218"/>
          </a:xfrm>
          <a:prstGeom prst="rect">
            <a:avLst/>
          </a:prstGeom>
          <a:noFill/>
        </p:spPr>
        <p:txBody>
          <a:bodyPr wrap="square" rtlCol="0">
            <a:spAutoFit/>
          </a:bodyPr>
          <a:lstStyle/>
          <a:p>
            <a:pPr marL="285750" indent="-285750">
              <a:buFont typeface="Arial" panose="020B0604020202090204" pitchFamily="34" charset="0"/>
              <a:buChar char="•"/>
            </a:pPr>
            <a:r>
              <a:rPr lang="en-US" altLang="zh-CN" sz="1600" dirty="0">
                <a:solidFill>
                  <a:srgbClr val="FF0000"/>
                </a:solidFill>
              </a:rPr>
              <a:t>Get similar items list</a:t>
            </a:r>
            <a:r>
              <a:rPr lang="en-US" altLang="zh-CN" sz="1600" dirty="0"/>
              <a:t>: pass the restaurant name and the similarity method (cosine similarity,</a:t>
            </a:r>
            <a:r>
              <a:rPr lang="en-US" altLang="zh-CN" sz="1600" b="1" dirty="0"/>
              <a:t> </a:t>
            </a:r>
            <a:r>
              <a:rPr lang="en-US" altLang="zh-CN" sz="1600" dirty="0" err="1"/>
              <a:t>pearson</a:t>
            </a:r>
            <a:r>
              <a:rPr lang="en-US" altLang="zh-CN" sz="1600" dirty="0"/>
              <a:t> correlation coefficient), return sorted similar restaurants list (return [] if first element’s similarity score is 0)</a:t>
            </a:r>
            <a:endParaRPr lang="zh-CN" altLang="en-US" sz="1600" dirty="0"/>
          </a:p>
        </p:txBody>
      </p:sp>
      <p:cxnSp>
        <p:nvCxnSpPr>
          <p:cNvPr id="29" name="直接连接符 28"/>
          <p:cNvCxnSpPr/>
          <p:nvPr/>
        </p:nvCxnSpPr>
        <p:spPr>
          <a:xfrm>
            <a:off x="6155268" y="1206653"/>
            <a:ext cx="0" cy="5498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32" y="1405848"/>
            <a:ext cx="3628504" cy="72930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1" y="2708806"/>
            <a:ext cx="4605255" cy="1169883"/>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30" y="4899082"/>
            <a:ext cx="5826419" cy="1788363"/>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317" y="3098997"/>
            <a:ext cx="5779877" cy="26942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íş1îḑè"/>
          <p:cNvSpPr/>
          <p:nvPr/>
        </p:nvSpPr>
        <p:spPr bwMode="auto">
          <a:xfrm>
            <a:off x="4810125" y="1911243"/>
            <a:ext cx="828092" cy="595554"/>
          </a:xfrm>
          <a:prstGeom prst="parallelogram">
            <a:avLst/>
          </a:prstGeom>
          <a:solidFill>
            <a:schemeClr val="accent1">
              <a:lumMod val="100000"/>
            </a:schemeClr>
          </a:solidFill>
          <a:ln w="12700" cap="flat" cmpd="sng" algn="ctr">
            <a:solidFill>
              <a:schemeClr val="accent1">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dirty="0">
                <a:solidFill>
                  <a:schemeClr val="bg1">
                    <a:lumMod val="100000"/>
                  </a:schemeClr>
                </a:solidFill>
                <a:latin typeface="Impact" panose="020B0806030902050204" pitchFamily="34" charset="0"/>
              </a:rPr>
              <a:t>01</a:t>
            </a:r>
          </a:p>
        </p:txBody>
      </p:sp>
      <p:sp>
        <p:nvSpPr>
          <p:cNvPr id="7" name="îşlïḓe"/>
          <p:cNvSpPr/>
          <p:nvPr/>
        </p:nvSpPr>
        <p:spPr bwMode="auto">
          <a:xfrm>
            <a:off x="5367787" y="1911243"/>
            <a:ext cx="5346994" cy="595554"/>
          </a:xfrm>
          <a:prstGeom prst="parallelogram">
            <a:avLst/>
          </a:prstGeom>
          <a:noFill/>
          <a:ln w="12700" cap="flat" cmpd="sng" algn="ctr">
            <a:solidFill>
              <a:schemeClr val="accent1">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400" b="1" dirty="0"/>
              <a:t>Introduction of </a:t>
            </a:r>
            <a:r>
              <a:rPr lang="en-US" altLang="zh-CN" sz="2400" b="1" dirty="0" err="1"/>
              <a:t>OpenRice</a:t>
            </a:r>
          </a:p>
        </p:txBody>
      </p:sp>
      <p:sp>
        <p:nvSpPr>
          <p:cNvPr id="8" name="išḻíďè"/>
          <p:cNvSpPr/>
          <p:nvPr/>
        </p:nvSpPr>
        <p:spPr bwMode="auto">
          <a:xfrm>
            <a:off x="4810125" y="2732134"/>
            <a:ext cx="828092" cy="595554"/>
          </a:xfrm>
          <a:prstGeom prst="parallelogram">
            <a:avLst/>
          </a:prstGeom>
          <a:solidFill>
            <a:schemeClr val="accent3"/>
          </a:solidFill>
          <a:ln w="12700" cap="flat" cmpd="sng" algn="ctr">
            <a:solidFill>
              <a:schemeClr val="accent3"/>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a:solidFill>
                  <a:schemeClr val="bg1">
                    <a:lumMod val="100000"/>
                  </a:schemeClr>
                </a:solidFill>
                <a:latin typeface="Impact" panose="020B0806030902050204" pitchFamily="34" charset="0"/>
              </a:rPr>
              <a:t>02</a:t>
            </a:r>
          </a:p>
        </p:txBody>
      </p:sp>
      <p:sp>
        <p:nvSpPr>
          <p:cNvPr id="9" name="íşḷïḓè"/>
          <p:cNvSpPr/>
          <p:nvPr/>
        </p:nvSpPr>
        <p:spPr bwMode="auto">
          <a:xfrm>
            <a:off x="5367787" y="2732134"/>
            <a:ext cx="5346994" cy="595554"/>
          </a:xfrm>
          <a:prstGeom prst="parallelogram">
            <a:avLst/>
          </a:prstGeom>
          <a:noFill/>
          <a:ln w="12700" cap="flat" cmpd="sng" algn="ctr">
            <a:solidFill>
              <a:schemeClr val="accent3"/>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400" b="1" dirty="0"/>
              <a:t>Data Crawler</a:t>
            </a:r>
          </a:p>
        </p:txBody>
      </p:sp>
      <p:sp>
        <p:nvSpPr>
          <p:cNvPr id="10" name="ï$1ïḋê"/>
          <p:cNvSpPr/>
          <p:nvPr/>
        </p:nvSpPr>
        <p:spPr bwMode="auto">
          <a:xfrm>
            <a:off x="4810125" y="3553025"/>
            <a:ext cx="828092" cy="595554"/>
          </a:xfrm>
          <a:prstGeom prst="parallelogram">
            <a:avLst/>
          </a:prstGeom>
          <a:solidFill>
            <a:schemeClr val="accent3">
              <a:lumMod val="100000"/>
            </a:schemeClr>
          </a:solidFill>
          <a:ln w="12700" cap="flat" cmpd="sng" algn="ctr">
            <a:solidFill>
              <a:schemeClr val="accent3">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a:solidFill>
                  <a:schemeClr val="bg1">
                    <a:lumMod val="100000"/>
                  </a:schemeClr>
                </a:solidFill>
                <a:latin typeface="Impact" panose="020B0806030902050204" pitchFamily="34" charset="0"/>
              </a:rPr>
              <a:t>03</a:t>
            </a:r>
          </a:p>
        </p:txBody>
      </p:sp>
      <p:sp>
        <p:nvSpPr>
          <p:cNvPr id="11" name="iS1iḑè"/>
          <p:cNvSpPr/>
          <p:nvPr/>
        </p:nvSpPr>
        <p:spPr bwMode="auto">
          <a:xfrm>
            <a:off x="5367787" y="3553025"/>
            <a:ext cx="5346994" cy="595554"/>
          </a:xfrm>
          <a:prstGeom prst="parallelogram">
            <a:avLst/>
          </a:prstGeom>
          <a:noFill/>
          <a:ln w="12700" cap="flat" cmpd="sng" algn="ctr">
            <a:solidFill>
              <a:schemeClr val="accent3">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400" b="1" dirty="0"/>
              <a:t>Preprocessing</a:t>
            </a:r>
          </a:p>
        </p:txBody>
      </p:sp>
      <p:sp>
        <p:nvSpPr>
          <p:cNvPr id="12" name="îsḷîḓé"/>
          <p:cNvSpPr/>
          <p:nvPr/>
        </p:nvSpPr>
        <p:spPr bwMode="auto">
          <a:xfrm>
            <a:off x="4810125" y="4373916"/>
            <a:ext cx="828092" cy="595554"/>
          </a:xfrm>
          <a:prstGeom prst="parallelogram">
            <a:avLst/>
          </a:prstGeom>
          <a:solidFill>
            <a:schemeClr val="accent3"/>
          </a:solidFill>
          <a:ln w="12700" cap="flat" cmpd="sng" algn="ctr">
            <a:solidFill>
              <a:schemeClr val="accent3"/>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dirty="0">
                <a:solidFill>
                  <a:schemeClr val="bg1">
                    <a:lumMod val="100000"/>
                  </a:schemeClr>
                </a:solidFill>
                <a:latin typeface="Impact" panose="020B0806030902050204" pitchFamily="34" charset="0"/>
              </a:rPr>
              <a:t>04</a:t>
            </a:r>
          </a:p>
        </p:txBody>
      </p:sp>
      <p:sp>
        <p:nvSpPr>
          <p:cNvPr id="13" name="ís1ïďé"/>
          <p:cNvSpPr/>
          <p:nvPr/>
        </p:nvSpPr>
        <p:spPr bwMode="auto">
          <a:xfrm>
            <a:off x="5367787" y="4373916"/>
            <a:ext cx="5346994" cy="595554"/>
          </a:xfrm>
          <a:prstGeom prst="parallelogram">
            <a:avLst/>
          </a:prstGeom>
          <a:noFill/>
          <a:ln w="12700" cap="flat" cmpd="sng" algn="ctr">
            <a:solidFill>
              <a:schemeClr val="accent3"/>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400" b="1" dirty="0"/>
              <a:t>Recommender Algorithm</a:t>
            </a:r>
          </a:p>
        </p:txBody>
      </p:sp>
      <p:cxnSp>
        <p:nvCxnSpPr>
          <p:cNvPr id="18" name="直接连接符 17"/>
          <p:cNvCxnSpPr/>
          <p:nvPr/>
        </p:nvCxnSpPr>
        <p:spPr>
          <a:xfrm>
            <a:off x="686294" y="3327167"/>
            <a:ext cx="2972663" cy="0"/>
          </a:xfrm>
          <a:prstGeom prst="line">
            <a:avLst/>
          </a:prstGeom>
          <a:ln w="1905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îŝliḑé"/>
          <p:cNvSpPr txBox="1"/>
          <p:nvPr/>
        </p:nvSpPr>
        <p:spPr>
          <a:xfrm>
            <a:off x="1477219" y="2321985"/>
            <a:ext cx="2181738" cy="1005703"/>
          </a:xfrm>
          <a:prstGeom prst="rect">
            <a:avLst/>
          </a:prstGeom>
        </p:spPr>
        <p:txBody>
          <a:bodyPr wrap="none" anchor="b">
            <a:normAutofit/>
          </a:bodyPr>
          <a:lstStyle/>
          <a:p>
            <a:pPr marL="0" indent="0" algn="r">
              <a:buNone/>
            </a:pPr>
            <a:r>
              <a:rPr lang="en-US" altLang="zh-CN" sz="2800" b="1" dirty="0"/>
              <a:t>CONTENTS</a:t>
            </a:r>
            <a:endParaRPr lang="zh-CN" altLang="en-US" sz="2800" b="1" dirty="0"/>
          </a:p>
        </p:txBody>
      </p:sp>
      <p:sp>
        <p:nvSpPr>
          <p:cNvPr id="14" name="îsḷîḓé"/>
          <p:cNvSpPr/>
          <p:nvPr/>
        </p:nvSpPr>
        <p:spPr bwMode="auto">
          <a:xfrm>
            <a:off x="4810125" y="5194807"/>
            <a:ext cx="828092" cy="595554"/>
          </a:xfrm>
          <a:prstGeom prst="parallelogram">
            <a:avLst/>
          </a:prstGeom>
          <a:solidFill>
            <a:schemeClr val="accent3"/>
          </a:solidFill>
          <a:ln w="12700" cap="flat" cmpd="sng" algn="ctr">
            <a:solidFill>
              <a:schemeClr val="accent3"/>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dirty="0">
                <a:solidFill>
                  <a:schemeClr val="bg1">
                    <a:lumMod val="100000"/>
                  </a:schemeClr>
                </a:solidFill>
                <a:latin typeface="Impact" panose="020B0806030902050204" pitchFamily="34" charset="0"/>
              </a:rPr>
              <a:t>05</a:t>
            </a:r>
          </a:p>
        </p:txBody>
      </p:sp>
      <p:sp>
        <p:nvSpPr>
          <p:cNvPr id="15" name="ís1ïďé"/>
          <p:cNvSpPr/>
          <p:nvPr/>
        </p:nvSpPr>
        <p:spPr bwMode="auto">
          <a:xfrm>
            <a:off x="5367787" y="5194807"/>
            <a:ext cx="5346994" cy="595554"/>
          </a:xfrm>
          <a:prstGeom prst="parallelogram">
            <a:avLst/>
          </a:prstGeom>
          <a:noFill/>
          <a:ln w="12700" cap="flat" cmpd="sng" algn="ctr">
            <a:solidFill>
              <a:schemeClr val="accent3"/>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400" b="1" dirty="0"/>
              <a:t>Analysis of Result</a:t>
            </a:r>
            <a:r>
              <a:rPr lang="en-US" altLang="zh-CN" sz="14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(Item-Based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sp>
        <p:nvSpPr>
          <p:cNvPr id="12" name="文本框 11"/>
          <p:cNvSpPr txBox="1"/>
          <p:nvPr/>
        </p:nvSpPr>
        <p:spPr>
          <a:xfrm>
            <a:off x="223520" y="1260475"/>
            <a:ext cx="7056120" cy="706755"/>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Do recommend</a:t>
            </a:r>
            <a:r>
              <a:rPr lang="en-US" altLang="zh-CN" sz="2000" dirty="0"/>
              <a:t>: pass the restaurant name and similar restaurants, return the recommended user list</a:t>
            </a:r>
          </a:p>
        </p:txBody>
      </p:sp>
      <p:sp>
        <p:nvSpPr>
          <p:cNvPr id="15" name="文本框 14"/>
          <p:cNvSpPr txBox="1"/>
          <p:nvPr/>
        </p:nvSpPr>
        <p:spPr>
          <a:xfrm>
            <a:off x="7827010" y="2379345"/>
            <a:ext cx="4274185" cy="1014730"/>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Call interface</a:t>
            </a:r>
            <a:r>
              <a:rPr lang="en-US" altLang="zh-CN" sz="2000" dirty="0"/>
              <a:t>: pass the restaurant name, return the recommended user list</a:t>
            </a:r>
          </a:p>
        </p:txBody>
      </p:sp>
      <p:cxnSp>
        <p:nvCxnSpPr>
          <p:cNvPr id="18" name="直接连接符 17"/>
          <p:cNvCxnSpPr/>
          <p:nvPr/>
        </p:nvCxnSpPr>
        <p:spPr>
          <a:xfrm>
            <a:off x="7729239" y="1260474"/>
            <a:ext cx="0" cy="5498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24" y="2379471"/>
            <a:ext cx="7531055" cy="386099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239" y="3620206"/>
            <a:ext cx="4462760" cy="9853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(Item-Based Collaborative Filtering)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sp>
        <p:nvSpPr>
          <p:cNvPr id="13" name="文本框 12"/>
          <p:cNvSpPr txBox="1"/>
          <p:nvPr/>
        </p:nvSpPr>
        <p:spPr>
          <a:xfrm>
            <a:off x="5263486" y="1228943"/>
            <a:ext cx="6858606" cy="3539430"/>
          </a:xfrm>
          <a:prstGeom prst="rect">
            <a:avLst/>
          </a:prstGeom>
          <a:noFill/>
        </p:spPr>
        <p:txBody>
          <a:bodyPr wrap="square" rtlCol="0">
            <a:spAutoFit/>
          </a:bodyPr>
          <a:lstStyle/>
          <a:p>
            <a:r>
              <a:rPr lang="en-US" altLang="zh-CN" sz="1600" dirty="0">
                <a:solidFill>
                  <a:srgbClr val="FF0000"/>
                </a:solidFill>
              </a:rPr>
              <a:t>Result</a:t>
            </a:r>
            <a:r>
              <a:rPr lang="en-US" altLang="zh-CN" sz="1600" dirty="0"/>
              <a:t>: [(4.917765496698085, 'chg011137'), (4.806097991589776, '</a:t>
            </a:r>
            <a:r>
              <a:rPr lang="en-US" altLang="zh-CN" sz="1600" dirty="0" err="1"/>
              <a:t>tkwjacky</a:t>
            </a:r>
            <a:r>
              <a:rPr lang="en-US" altLang="zh-CN" sz="1600" dirty="0"/>
              <a:t>'), (4.746380780236675, '</a:t>
            </a:r>
            <a:r>
              <a:rPr lang="en-US" altLang="zh-CN" sz="1600" dirty="0" err="1"/>
              <a:t>LawJam</a:t>
            </a:r>
            <a:r>
              <a:rPr lang="en-US" altLang="zh-CN" sz="1600" dirty="0"/>
              <a:t>'), (4.743076923076924, '</a:t>
            </a:r>
            <a:r>
              <a:rPr lang="en-US" altLang="zh-CN" sz="1600" dirty="0" err="1"/>
              <a:t>lovecoral_ccwy</a:t>
            </a:r>
            <a:r>
              <a:rPr lang="en-US" altLang="zh-CN" sz="1600" dirty="0"/>
              <a:t>'), (4.743076923076924, '</a:t>
            </a:r>
            <a:r>
              <a:rPr lang="en-US" altLang="zh-CN" sz="1600" dirty="0" err="1"/>
              <a:t>kennnis</a:t>
            </a:r>
            <a:r>
              <a:rPr lang="en-US" altLang="zh-CN" sz="1600" dirty="0"/>
              <a:t>'), (4.743076923076924, 'hauhau0323'), (4.684470542197094, '</a:t>
            </a:r>
            <a:r>
              <a:rPr lang="en-US" altLang="zh-CN" sz="1600" dirty="0" err="1"/>
              <a:t>swykyws</a:t>
            </a:r>
            <a:r>
              <a:rPr lang="en-US" altLang="zh-CN" sz="1600" dirty="0"/>
              <a:t>'), (4.683246135606154, '</a:t>
            </a:r>
            <a:r>
              <a:rPr lang="en-US" altLang="zh-CN" sz="1600" dirty="0" err="1"/>
              <a:t>tammieong</a:t>
            </a:r>
            <a:r>
              <a:rPr lang="en-US" altLang="zh-CN" sz="1600" dirty="0"/>
              <a:t>'), (4.6828511726238435, '</a:t>
            </a:r>
            <a:r>
              <a:rPr lang="en-US" altLang="zh-CN" sz="1600" dirty="0" err="1"/>
              <a:t>CoCo</a:t>
            </a:r>
            <a:r>
              <a:rPr lang="en-US" altLang="zh-CN" sz="1600" dirty="0"/>
              <a:t> Lee1128'), (4.5988201235460275, '</a:t>
            </a:r>
            <a:r>
              <a:rPr lang="en-US" altLang="zh-CN" sz="1600" dirty="0" err="1"/>
              <a:t>GabriellePoon</a:t>
            </a:r>
            <a:r>
              <a:rPr lang="en-US" altLang="zh-CN" sz="1600" dirty="0"/>
              <a:t>'), (4.5980986309918235, '</a:t>
            </a:r>
            <a:r>
              <a:rPr lang="en-US" altLang="zh-CN" sz="1600" dirty="0" err="1"/>
              <a:t>mayzzsmile</a:t>
            </a:r>
            <a:r>
              <a:rPr lang="en-US" altLang="zh-CN" sz="1600" dirty="0"/>
              <a:t>'), (4.552216098588726, '</a:t>
            </a:r>
            <a:r>
              <a:rPr lang="en-US" altLang="zh-CN" sz="1600" dirty="0" err="1"/>
              <a:t>giannhui</a:t>
            </a:r>
            <a:r>
              <a:rPr lang="en-US" altLang="zh-CN" sz="1600" dirty="0"/>
              <a:t>'), (4.48361954682842, 'foodcritics1011'), (4.438578299025543, '</a:t>
            </a:r>
            <a:r>
              <a:rPr lang="en-US" altLang="zh-CN" sz="1600" dirty="0" err="1"/>
              <a:t>eat.play</a:t>
            </a:r>
            <a:r>
              <a:rPr lang="en-US" altLang="zh-CN" sz="1600" dirty="0"/>
              <a:t>'), (4.405084910202161, '</a:t>
            </a:r>
            <a:r>
              <a:rPr lang="en-US" altLang="zh-CN" sz="1600" dirty="0" err="1"/>
              <a:t>ttfoodfood</a:t>
            </a:r>
            <a:r>
              <a:rPr lang="en-US" altLang="zh-CN" sz="1600" dirty="0"/>
              <a:t>'), (4.3908408431844945, '</a:t>
            </a:r>
            <a:r>
              <a:rPr lang="en-US" altLang="zh-CN" sz="1600" dirty="0" err="1"/>
              <a:t>alvahana</a:t>
            </a:r>
            <a:r>
              <a:rPr lang="en-US" altLang="zh-CN" sz="1600" dirty="0"/>
              <a:t>'), (4.359685192919907, '</a:t>
            </a:r>
            <a:r>
              <a:rPr lang="en-US" altLang="zh-CN" sz="1600" dirty="0" err="1"/>
              <a:t>violetloveeating</a:t>
            </a:r>
            <a:r>
              <a:rPr lang="en-US" altLang="zh-CN" sz="1600" dirty="0"/>
              <a:t>'), (4.346457155764806, '</a:t>
            </a:r>
            <a:r>
              <a:rPr lang="en-US" altLang="zh-CN" sz="1600" dirty="0" err="1"/>
              <a:t>AprilYui</a:t>
            </a:r>
            <a:r>
              <a:rPr lang="en-US" altLang="zh-CN" sz="1600" dirty="0"/>
              <a:t>'), (4.31755702216588, 'Princess637’), </a:t>
            </a:r>
            <a:r>
              <a:rPr lang="en-US" altLang="zh-CN" sz="1600" b="1" dirty="0">
                <a:solidFill>
                  <a:srgbClr val="FF0000"/>
                </a:solidFill>
              </a:rPr>
              <a:t>……</a:t>
            </a:r>
            <a:r>
              <a:rPr lang="en-US" altLang="zh-CN" sz="1600" dirty="0"/>
              <a:t>, (2.743076923076923, 'ChanChan9779'), (2.719327803084342, '</a:t>
            </a:r>
            <a:r>
              <a:rPr lang="en-US" altLang="zh-CN" sz="1600" dirty="0" err="1"/>
              <a:t>kazumi.wong</a:t>
            </a:r>
            <a:r>
              <a:rPr lang="en-US" altLang="zh-CN" sz="1600" dirty="0"/>
              <a:t>'), (1.7430769230769232, 'herman5565'), (0.7430769230769232, '</a:t>
            </a:r>
            <a:r>
              <a:rPr lang="en-US" altLang="zh-CN" sz="1600" dirty="0" err="1"/>
              <a:t>sleepsean</a:t>
            </a:r>
            <a:r>
              <a:rPr lang="en-US" altLang="zh-CN" sz="1600" dirty="0"/>
              <a:t>'), (0.7430769230769232, '</a:t>
            </a:r>
            <a:r>
              <a:rPr lang="en-US" altLang="zh-CN" sz="1600" dirty="0" err="1"/>
              <a:t>Elainey</a:t>
            </a:r>
            <a:r>
              <a:rPr lang="en-US" altLang="zh-CN" sz="1600" dirty="0"/>
              <a:t> Lam')]</a:t>
            </a:r>
            <a:endParaRPr lang="zh-CN" altLang="en-US" sz="16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8" y="1228943"/>
            <a:ext cx="5158028" cy="345506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1333"/>
            <a:ext cx="12192000" cy="21166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(Content-Based Recommendation)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a:p>
        </p:txBody>
      </p:sp>
      <p:sp>
        <p:nvSpPr>
          <p:cNvPr id="19" name="文本框 18"/>
          <p:cNvSpPr txBox="1"/>
          <p:nvPr/>
        </p:nvSpPr>
        <p:spPr>
          <a:xfrm>
            <a:off x="1" y="1450929"/>
            <a:ext cx="5328204" cy="1014730"/>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Initialization</a:t>
            </a:r>
            <a:r>
              <a:rPr lang="en-US" altLang="zh-CN" sz="2000" dirty="0"/>
              <a:t>: pass the rating data, item names and content texts, initialize the rating data and </a:t>
            </a:r>
            <a:r>
              <a:rPr lang="en-US" altLang="zh-CN" sz="2000" dirty="0" err="1"/>
              <a:t>tf-idf</a:t>
            </a:r>
            <a:r>
              <a:rPr lang="en-US" altLang="zh-CN" sz="2000" dirty="0"/>
              <a:t> matrix</a:t>
            </a:r>
          </a:p>
        </p:txBody>
      </p:sp>
      <p:cxnSp>
        <p:nvCxnSpPr>
          <p:cNvPr id="29" name="直接连接符 28"/>
          <p:cNvCxnSpPr/>
          <p:nvPr/>
        </p:nvCxnSpPr>
        <p:spPr>
          <a:xfrm>
            <a:off x="5328204" y="1243008"/>
            <a:ext cx="0" cy="5498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52" y="3088498"/>
            <a:ext cx="5136501" cy="206691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394" y="2682481"/>
            <a:ext cx="6592754" cy="3124606"/>
          </a:xfrm>
          <a:prstGeom prst="rect">
            <a:avLst/>
          </a:prstGeom>
        </p:spPr>
      </p:pic>
      <p:sp>
        <p:nvSpPr>
          <p:cNvPr id="20" name="文本框 19"/>
          <p:cNvSpPr txBox="1"/>
          <p:nvPr/>
        </p:nvSpPr>
        <p:spPr>
          <a:xfrm>
            <a:off x="5503532" y="1360476"/>
            <a:ext cx="5679347" cy="1322070"/>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Calculate the cosine similarity</a:t>
            </a:r>
            <a:r>
              <a:rPr lang="en-US" altLang="zh-CN" sz="2000" dirty="0"/>
              <a:t>: pass two restaurant names, return the cosine similarity between two restaurants (return 0 if there are no related rating).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(Content-Based Recommendation)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sp>
        <p:nvSpPr>
          <p:cNvPr id="9" name="文本框 8"/>
          <p:cNvSpPr txBox="1"/>
          <p:nvPr/>
        </p:nvSpPr>
        <p:spPr>
          <a:xfrm>
            <a:off x="669925" y="1149985"/>
            <a:ext cx="8180705" cy="398780"/>
          </a:xfrm>
          <a:prstGeom prst="rect">
            <a:avLst/>
          </a:prstGeom>
          <a:noFill/>
        </p:spPr>
        <p:txBody>
          <a:bodyPr wrap="square" rtlCol="0">
            <a:spAutoFit/>
          </a:bodyPr>
          <a:lstStyle/>
          <a:p>
            <a:pPr marL="285750" indent="-285750">
              <a:buFont typeface="Arial" panose="020B0604020202090204" pitchFamily="34" charset="0"/>
              <a:buChar char="•"/>
            </a:pPr>
            <a:r>
              <a:rPr lang="en-US" altLang="zh-CN" sz="2000" dirty="0">
                <a:solidFill>
                  <a:srgbClr val="FF0000"/>
                </a:solidFill>
              </a:rPr>
              <a:t>Call interface</a:t>
            </a:r>
            <a:r>
              <a:rPr lang="en-US" altLang="zh-CN" sz="2000" dirty="0"/>
              <a:t>: pass the username, return the recommended item list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674" y="1548523"/>
            <a:ext cx="7435061" cy="53094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Recommender Algorithm (Content-Based Recommendation)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a:p>
        </p:txBody>
      </p:sp>
      <p:sp>
        <p:nvSpPr>
          <p:cNvPr id="13" name="文本框 12"/>
          <p:cNvSpPr txBox="1"/>
          <p:nvPr/>
        </p:nvSpPr>
        <p:spPr>
          <a:xfrm>
            <a:off x="5046374" y="1042725"/>
            <a:ext cx="6858606" cy="4031873"/>
          </a:xfrm>
          <a:prstGeom prst="rect">
            <a:avLst/>
          </a:prstGeom>
          <a:noFill/>
        </p:spPr>
        <p:txBody>
          <a:bodyPr wrap="square" rtlCol="0">
            <a:spAutoFit/>
          </a:bodyPr>
          <a:lstStyle/>
          <a:p>
            <a:r>
              <a:rPr lang="en-US" altLang="zh-CN" sz="1600" dirty="0">
                <a:solidFill>
                  <a:srgbClr val="FF0000"/>
                </a:solidFill>
              </a:rPr>
              <a:t>Result</a:t>
            </a:r>
            <a:r>
              <a:rPr lang="en-US" altLang="zh-CN" sz="1600" dirty="0"/>
              <a:t>: [(0.6819375973963481, 'PAN de PAIN Pancakes &amp; Sweets'), (0.6819375973963481, "FLIPPER'S"), (0.6641907767052558, '</a:t>
            </a:r>
            <a:r>
              <a:rPr lang="zh-CN" altLang="en-US" sz="1600" dirty="0"/>
              <a:t>第三站 </a:t>
            </a:r>
            <a:r>
              <a:rPr lang="en-US" altLang="zh-CN" sz="1600" dirty="0"/>
              <a:t>Station 3 Cafe'), (0.6574497973071621, '</a:t>
            </a:r>
            <a:r>
              <a:rPr lang="en-US" altLang="zh-CN" sz="1600" dirty="0" err="1"/>
              <a:t>Espuma</a:t>
            </a:r>
            <a:r>
              <a:rPr lang="en-US" altLang="zh-CN" sz="1600" dirty="0"/>
              <a:t>'), (0.6304292095275998, '</a:t>
            </a:r>
            <a:r>
              <a:rPr lang="zh-CN" altLang="en-US" sz="1600" dirty="0"/>
              <a:t>小火焰韓式咖啡餐廳 </a:t>
            </a:r>
            <a:r>
              <a:rPr lang="en-US" altLang="zh-CN" sz="1600" dirty="0"/>
              <a:t>Aidan Korean Dessert Cafe'), (0.6055073600951524, 'Plato Cafe &amp; Bistro'), (0.5601407596403647, "I's Land Cafe"), (0.5437879337174838, '</a:t>
            </a:r>
            <a:r>
              <a:rPr lang="en-US" altLang="zh-CN" sz="1600" dirty="0" err="1"/>
              <a:t>HeSheEat</a:t>
            </a:r>
            <a:r>
              <a:rPr lang="en-US" altLang="zh-CN" sz="1600" dirty="0"/>
              <a:t>'), (0.5186652706702127, '</a:t>
            </a:r>
            <a:r>
              <a:rPr lang="en-US" altLang="zh-CN" sz="1600" dirty="0" err="1"/>
              <a:t>Seoulmate</a:t>
            </a:r>
            <a:r>
              <a:rPr lang="en-US" altLang="zh-CN" sz="1600" dirty="0"/>
              <a:t> Cafe'), (0.4671019584492802, '</a:t>
            </a:r>
            <a:r>
              <a:rPr lang="zh-CN" altLang="en-US" sz="1600" dirty="0"/>
              <a:t>街坊</a:t>
            </a:r>
            <a:r>
              <a:rPr lang="en-US" altLang="zh-CN" sz="1600" dirty="0"/>
              <a:t>Cafe </a:t>
            </a:r>
            <a:r>
              <a:rPr lang="en-US" altLang="zh-CN" sz="1600" dirty="0" err="1"/>
              <a:t>Kaifong</a:t>
            </a:r>
            <a:r>
              <a:rPr lang="en-US" altLang="zh-CN" sz="1600" dirty="0"/>
              <a:t> Cafe'), (0.4652307411620679, '</a:t>
            </a:r>
            <a:r>
              <a:rPr lang="zh-CN" altLang="en-US" sz="1600" dirty="0"/>
              <a:t>慢煮工業 </a:t>
            </a:r>
            <a:r>
              <a:rPr lang="en-US" altLang="zh-CN" sz="1600" dirty="0"/>
              <a:t>The Hangout by Under Vacuum'), (0.4508335201549288, "</a:t>
            </a:r>
            <a:r>
              <a:rPr lang="zh-CN" altLang="en-US" sz="1600" dirty="0"/>
              <a:t>一起果醬 </a:t>
            </a:r>
            <a:r>
              <a:rPr lang="en-US" altLang="zh-CN" sz="1600" dirty="0"/>
              <a:t>Let's Jam"), (0.44174496259041085, 'ATUM Restaurant'), (0.4172790144015754, '2DP’), </a:t>
            </a:r>
            <a:r>
              <a:rPr lang="en-US" altLang="zh-CN" sz="1600" dirty="0">
                <a:solidFill>
                  <a:srgbClr val="FF0000"/>
                </a:solidFill>
              </a:rPr>
              <a:t>……,</a:t>
            </a:r>
            <a:r>
              <a:rPr lang="en-US" altLang="zh-CN" sz="1600" dirty="0"/>
              <a:t> (0.1653578567363892, '</a:t>
            </a:r>
            <a:r>
              <a:rPr lang="en-US" altLang="zh-CN" sz="1600" dirty="0" err="1"/>
              <a:t>Diletto</a:t>
            </a:r>
            <a:r>
              <a:rPr lang="en-US" altLang="zh-CN" sz="1600" dirty="0"/>
              <a:t>'), (0.15431828895891794, 'Babbo Trattoria'), (0.14730785782979222, 'Shine'), (0.14203131294772264, '</a:t>
            </a:r>
            <a:r>
              <a:rPr lang="zh-CN" altLang="en-US" sz="1600" dirty="0"/>
              <a:t>彌敦左岸 </a:t>
            </a:r>
            <a:r>
              <a:rPr lang="en-US" altLang="zh-CN" sz="1600" dirty="0"/>
              <a:t>Nathan Left'), (0.133870356958328, "The Captain's House"), (0.11871056137416938, 'Little Vegas'), (0.10804807919812513, "Mr. Crab by The Captain's House"), (0.09962227222892597, 'LAB EAT Restaurant &amp; Bar')]</a:t>
            </a:r>
            <a:endParaRPr lang="zh-CN" altLang="en-US" sz="1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8" y="1115736"/>
            <a:ext cx="4737369" cy="5742264"/>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263" y="5055066"/>
            <a:ext cx="7292829" cy="1676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2854118"/>
            <a:ext cx="4535055" cy="656792"/>
          </a:xfrm>
        </p:spPr>
        <p:txBody>
          <a:bodyPr>
            <a:normAutofit/>
          </a:bodyPr>
          <a:lstStyle/>
          <a:p>
            <a:pPr>
              <a:lnSpc>
                <a:spcPct val="120000"/>
              </a:lnSpc>
            </a:pPr>
            <a:r>
              <a:rPr lang="en-US" altLang="zh-CN" sz="2800" dirty="0"/>
              <a:t>Analysis of Result</a:t>
            </a:r>
            <a:r>
              <a:rPr lang="en-US" altLang="zh-CN" sz="1600" dirty="0"/>
              <a:t> </a:t>
            </a:r>
          </a:p>
        </p:txBody>
      </p:sp>
      <p:cxnSp>
        <p:nvCxnSpPr>
          <p:cNvPr id="44" name="直接连接符 43"/>
          <p:cNvCxnSpPr/>
          <p:nvPr/>
        </p:nvCxnSpPr>
        <p:spPr>
          <a:xfrm>
            <a:off x="3527137" y="2854118"/>
            <a:ext cx="5137727"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84241" y="18246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/05</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normAutofit/>
          </a:bodyPr>
          <a:lstStyle/>
          <a:p>
            <a:r>
              <a:rPr lang="en-US" altLang="zh-CN" dirty="0"/>
              <a:t>Step</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a:p>
        </p:txBody>
      </p:sp>
      <p:pic>
        <p:nvPicPr>
          <p:cNvPr id="8" name="图片 7"/>
          <p:cNvPicPr>
            <a:picLocks noChangeAspect="1"/>
          </p:cNvPicPr>
          <p:nvPr/>
        </p:nvPicPr>
        <p:blipFill>
          <a:blip r:embed="rId2"/>
          <a:srcRect r="51313"/>
          <a:stretch>
            <a:fillRect/>
          </a:stretch>
        </p:blipFill>
        <p:spPr>
          <a:xfrm>
            <a:off x="450215" y="1172845"/>
            <a:ext cx="5287010" cy="2565400"/>
          </a:xfrm>
          <a:prstGeom prst="rect">
            <a:avLst/>
          </a:prstGeom>
        </p:spPr>
      </p:pic>
      <p:pic>
        <p:nvPicPr>
          <p:cNvPr id="9" name="图片 8"/>
          <p:cNvPicPr>
            <a:picLocks noChangeAspect="1"/>
          </p:cNvPicPr>
          <p:nvPr/>
        </p:nvPicPr>
        <p:blipFill>
          <a:blip r:embed="rId3"/>
          <a:srcRect r="49718"/>
          <a:stretch>
            <a:fillRect/>
          </a:stretch>
        </p:blipFill>
        <p:spPr>
          <a:xfrm>
            <a:off x="26035" y="1822450"/>
            <a:ext cx="5492115" cy="2565400"/>
          </a:xfrm>
          <a:prstGeom prst="rect">
            <a:avLst/>
          </a:prstGeom>
        </p:spPr>
      </p:pic>
      <p:sp>
        <p:nvSpPr>
          <p:cNvPr id="10" name="文本框 9"/>
          <p:cNvSpPr txBox="1"/>
          <p:nvPr/>
        </p:nvSpPr>
        <p:spPr>
          <a:xfrm>
            <a:off x="6676390" y="1822450"/>
            <a:ext cx="5660524" cy="3901837"/>
          </a:xfrm>
          <a:prstGeom prst="rect">
            <a:avLst/>
          </a:prstGeom>
          <a:noFill/>
        </p:spPr>
        <p:txBody>
          <a:bodyPr wrap="none" rtlCol="0">
            <a:spAutoFit/>
          </a:bodyPr>
          <a:lstStyle/>
          <a:p>
            <a:pPr algn="l">
              <a:lnSpc>
                <a:spcPct val="150000"/>
              </a:lnSpc>
            </a:pPr>
            <a:r>
              <a:rPr sz="2400" dirty="0"/>
              <a:t>Randomly </a:t>
            </a:r>
            <a:r>
              <a:rPr sz="2400"/>
              <a:t>select 2</a:t>
            </a:r>
            <a:r>
              <a:rPr lang="en-US" altLang="zh-CN" sz="2400"/>
              <a:t>%</a:t>
            </a:r>
            <a:r>
              <a:rPr sz="2400"/>
              <a:t> </a:t>
            </a:r>
            <a:r>
              <a:rPr sz="2400" dirty="0"/>
              <a:t>users as test users</a:t>
            </a:r>
          </a:p>
          <a:p>
            <a:pPr algn="l">
              <a:lnSpc>
                <a:spcPct val="150000"/>
              </a:lnSpc>
            </a:pPr>
            <a:endParaRPr lang="zh-CN" altLang="en-US" sz="2400" dirty="0"/>
          </a:p>
          <a:p>
            <a:pPr algn="l">
              <a:lnSpc>
                <a:spcPct val="150000"/>
              </a:lnSpc>
            </a:pPr>
            <a:r>
              <a:rPr lang="en-US" altLang="zh-CN" sz="2400" dirty="0"/>
              <a:t>E</a:t>
            </a:r>
            <a:r>
              <a:rPr lang="zh-CN" altLang="en-US" sz="2400" dirty="0"/>
              <a:t>xtract </a:t>
            </a:r>
            <a:r>
              <a:rPr lang="en-US" altLang="zh-CN" sz="2400" dirty="0">
                <a:sym typeface="+mn-ea"/>
              </a:rPr>
              <a:t>original score and predicted </a:t>
            </a:r>
          </a:p>
          <a:p>
            <a:pPr algn="l">
              <a:lnSpc>
                <a:spcPct val="150000"/>
              </a:lnSpc>
            </a:pPr>
            <a:r>
              <a:rPr lang="en-US" altLang="zh-CN" sz="2400" dirty="0">
                <a:sym typeface="+mn-ea"/>
              </a:rPr>
              <a:t>score and Convert to matrix</a:t>
            </a:r>
            <a:endParaRPr lang="zh-CN" altLang="en-US" sz="2400" dirty="0"/>
          </a:p>
          <a:p>
            <a:pPr algn="l">
              <a:lnSpc>
                <a:spcPct val="150000"/>
              </a:lnSpc>
            </a:pPr>
            <a:endParaRPr lang="zh-CN" altLang="en-US" sz="2400" dirty="0"/>
          </a:p>
          <a:p>
            <a:pPr algn="l">
              <a:lnSpc>
                <a:spcPct val="150000"/>
              </a:lnSpc>
            </a:pPr>
            <a:r>
              <a:rPr lang="en-US" altLang="zh-CN" sz="2400" dirty="0"/>
              <a:t>Compute the RMSE value between</a:t>
            </a:r>
          </a:p>
          <a:p>
            <a:pPr algn="l">
              <a:lnSpc>
                <a:spcPct val="150000"/>
              </a:lnSpc>
            </a:pPr>
            <a:r>
              <a:rPr lang="en-US" altLang="zh-CN" sz="2400" dirty="0"/>
              <a:t>original score and predicted score</a:t>
            </a:r>
          </a:p>
        </p:txBody>
      </p:sp>
      <p:pic>
        <p:nvPicPr>
          <p:cNvPr id="5" name="图片 4"/>
          <p:cNvPicPr>
            <a:picLocks noChangeAspect="1"/>
          </p:cNvPicPr>
          <p:nvPr/>
        </p:nvPicPr>
        <p:blipFill>
          <a:blip r:embed="rId4"/>
          <a:stretch>
            <a:fillRect/>
          </a:stretch>
        </p:blipFill>
        <p:spPr>
          <a:xfrm>
            <a:off x="143510" y="4808855"/>
            <a:ext cx="6532880" cy="1638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904" y="511728"/>
            <a:ext cx="10850563" cy="516972"/>
          </a:xfrm>
        </p:spPr>
        <p:txBody>
          <a:bodyPr/>
          <a:lstStyle/>
          <a:p>
            <a:r>
              <a:rPr lang="en-US" altLang="zh-CN" dirty="0"/>
              <a:t>Result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a:p>
        </p:txBody>
      </p:sp>
      <p:graphicFrame>
        <p:nvGraphicFramePr>
          <p:cNvPr id="7" name="Chart 6"/>
          <p:cNvGraphicFramePr/>
          <p:nvPr/>
        </p:nvGraphicFramePr>
        <p:xfrm>
          <a:off x="4893945" y="1087120"/>
          <a:ext cx="6806565" cy="5360035"/>
        </p:xfrm>
        <a:graphic>
          <a:graphicData uri="http://schemas.openxmlformats.org/drawingml/2006/chart">
            <c:chart xmlns:c="http://schemas.openxmlformats.org/drawingml/2006/chart" xmlns:r="http://schemas.openxmlformats.org/officeDocument/2006/relationships" r:id="rId2"/>
          </a:graphicData>
        </a:graphic>
      </p:graphicFrame>
      <p:pic>
        <p:nvPicPr>
          <p:cNvPr id="3" name="图片 2"/>
          <p:cNvPicPr>
            <a:picLocks noChangeAspect="1"/>
          </p:cNvPicPr>
          <p:nvPr/>
        </p:nvPicPr>
        <p:blipFill>
          <a:blip r:embed="rId3"/>
          <a:srcRect r="24205"/>
          <a:stretch>
            <a:fillRect/>
          </a:stretch>
        </p:blipFill>
        <p:spPr>
          <a:xfrm>
            <a:off x="-5715" y="1814830"/>
            <a:ext cx="4899660" cy="2894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Analysis</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a:p>
        </p:txBody>
      </p:sp>
      <p:sp>
        <p:nvSpPr>
          <p:cNvPr id="5" name="文本框 4"/>
          <p:cNvSpPr txBox="1"/>
          <p:nvPr/>
        </p:nvSpPr>
        <p:spPr>
          <a:xfrm>
            <a:off x="839470" y="1859915"/>
            <a:ext cx="9631045" cy="3138170"/>
          </a:xfrm>
          <a:prstGeom prst="rect">
            <a:avLst/>
          </a:prstGeom>
          <a:noFill/>
        </p:spPr>
        <p:txBody>
          <a:bodyPr wrap="square" rtlCol="0">
            <a:spAutoFit/>
          </a:bodyPr>
          <a:lstStyle/>
          <a:p>
            <a:pPr algn="l"/>
            <a:r>
              <a:rPr lang="en-US" altLang="zh-CN" b="1">
                <a:solidFill>
                  <a:srgbClr val="FF0000"/>
                </a:solidFill>
              </a:rPr>
              <a:t>Accuracy</a:t>
            </a:r>
            <a:r>
              <a:rPr lang="zh-CN" altLang="en-US" b="1">
                <a:solidFill>
                  <a:srgbClr val="FF0000"/>
                </a:solidFill>
              </a:rPr>
              <a:t>：</a:t>
            </a:r>
            <a:endParaRPr lang="en-US" altLang="zh-CN"/>
          </a:p>
          <a:p>
            <a:pPr algn="l"/>
            <a:endParaRPr lang="en-US" altLang="zh-CN"/>
          </a:p>
          <a:p>
            <a:pPr algn="l"/>
            <a:r>
              <a:rPr lang="en-US" altLang="zh-CN"/>
              <a:t>Due to Limited Content Analysis,</a:t>
            </a:r>
            <a:r>
              <a:rPr lang="zh-CN" altLang="en-US"/>
              <a:t> it is difficult to extract the characteristics of the restaurant,</a:t>
            </a:r>
          </a:p>
          <a:p>
            <a:pPr algn="l"/>
            <a:r>
              <a:rPr lang="zh-CN" altLang="en-US"/>
              <a:t>resulting in low accuracy</a:t>
            </a:r>
            <a:r>
              <a:rPr lang="en-US" altLang="zh-CN"/>
              <a:t>.Content based recommendation is more suitable for the item based on text </a:t>
            </a:r>
            <a:r>
              <a:rPr lang="zh-CN" altLang="en-US"/>
              <a:t>（</a:t>
            </a:r>
            <a:r>
              <a:rPr lang="en-US" altLang="zh-CN"/>
              <a:t>such as News)</a:t>
            </a:r>
          </a:p>
          <a:p>
            <a:pPr algn="l"/>
            <a:endParaRPr lang="en-US" altLang="zh-CN"/>
          </a:p>
          <a:p>
            <a:pPr algn="l"/>
            <a:r>
              <a:rPr lang="en-US" altLang="zh-CN" b="1">
                <a:solidFill>
                  <a:srgbClr val="FF0000"/>
                </a:solidFill>
              </a:rPr>
              <a:t>Efficiency:</a:t>
            </a:r>
          </a:p>
          <a:p>
            <a:pPr algn="l"/>
            <a:endParaRPr lang="en-US" altLang="zh-CN" b="1">
              <a:solidFill>
                <a:srgbClr val="FF0000"/>
              </a:solidFill>
            </a:endParaRPr>
          </a:p>
          <a:p>
            <a:pPr algn="l"/>
            <a:r>
              <a:rPr lang="en-US" altLang="zh-CN"/>
              <a:t>When the training set is large, item based collaborative filtering is less efficient</a:t>
            </a:r>
          </a:p>
          <a:p>
            <a:pPr algn="l"/>
            <a:endParaRPr lang="zh-CN" altLang="en-US"/>
          </a:p>
          <a:p>
            <a:pPr algn="l"/>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874385" y="1511300"/>
            <a:ext cx="3898265" cy="1837690"/>
            <a:chOff x="2855913" y="-477838"/>
            <a:chExt cx="5757862" cy="2501900"/>
          </a:xfrm>
          <a:solidFill>
            <a:schemeClr val="accent1"/>
          </a:solidFill>
        </p:grpSpPr>
        <p:sp>
          <p:nvSpPr>
            <p:cNvPr id="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endParaRPr lang="zh-CN" altLang="en-US"/>
            </a:p>
          </p:txBody>
        </p:sp>
      </p:grpSp>
      <p:cxnSp>
        <p:nvCxnSpPr>
          <p:cNvPr id="3" name="直接连接符 2"/>
          <p:cNvCxnSpPr/>
          <p:nvPr/>
        </p:nvCxnSpPr>
        <p:spPr>
          <a:xfrm>
            <a:off x="6243955" y="3658235"/>
            <a:ext cx="5560695" cy="44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2854118"/>
            <a:ext cx="4535055" cy="656792"/>
          </a:xfrm>
        </p:spPr>
        <p:txBody>
          <a:bodyPr>
            <a:normAutofit/>
          </a:bodyPr>
          <a:lstStyle/>
          <a:p>
            <a:r>
              <a:rPr lang="en-US" altLang="zh-CN" sz="2800" dirty="0"/>
              <a:t>Introduction of </a:t>
            </a:r>
            <a:r>
              <a:rPr lang="en-US" altLang="zh-CN" sz="2800" dirty="0" err="1"/>
              <a:t>OpenRice</a:t>
            </a:r>
            <a:endParaRPr lang="zh-CN" altLang="en-US" sz="2800" b="0" dirty="0"/>
          </a:p>
        </p:txBody>
      </p:sp>
      <p:cxnSp>
        <p:nvCxnSpPr>
          <p:cNvPr id="44" name="直接连接符 43"/>
          <p:cNvCxnSpPr/>
          <p:nvPr/>
        </p:nvCxnSpPr>
        <p:spPr>
          <a:xfrm>
            <a:off x="3527137" y="2854118"/>
            <a:ext cx="5137727"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84241" y="18246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/01</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a:t>
            </a:r>
            <a:r>
              <a:rPr lang="en-US" altLang="zh-CN" dirty="0" err="1"/>
              <a:t>OpenRice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82" y="1241268"/>
            <a:ext cx="7987043" cy="3779170"/>
          </a:xfrm>
          <a:prstGeom prst="rect">
            <a:avLst/>
          </a:prstGeom>
        </p:spPr>
      </p:pic>
      <p:sp>
        <p:nvSpPr>
          <p:cNvPr id="60" name="文本框 59"/>
          <p:cNvSpPr txBox="1"/>
          <p:nvPr/>
        </p:nvSpPr>
        <p:spPr>
          <a:xfrm>
            <a:off x="1644242" y="5325285"/>
            <a:ext cx="8209922" cy="1200329"/>
          </a:xfrm>
          <a:prstGeom prst="rect">
            <a:avLst/>
          </a:prstGeom>
          <a:noFill/>
        </p:spPr>
        <p:txBody>
          <a:bodyPr wrap="square" rtlCol="0">
            <a:spAutoFit/>
          </a:bodyPr>
          <a:lstStyle/>
          <a:p>
            <a:r>
              <a:rPr lang="en-US" altLang="zh-CN" sz="2400" b="1" dirty="0" err="1">
                <a:solidFill>
                  <a:srgbClr val="FF0000"/>
                </a:solidFill>
              </a:rPr>
              <a:t>OpenRice</a:t>
            </a:r>
            <a:r>
              <a:rPr lang="en-US" altLang="zh-CN" sz="2400" dirty="0"/>
              <a:t> is the most popular dietary information media in Hong Kong, providing the latest and most comprehensive restaurant information, food reviews and ratings.</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a:t>
            </a:r>
            <a:r>
              <a:rPr lang="en-US" altLang="zh-CN" dirty="0" err="1"/>
              <a:t>OpenRice</a:t>
            </a:r>
            <a:endParaRPr lang="zh-CN" altLang="en-US" dirty="0"/>
          </a:p>
        </p:txBody>
      </p:sp>
      <p:grpSp>
        <p:nvGrpSpPr>
          <p:cNvPr id="14" name="i$lí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124327" y="5915022"/>
            <a:ext cx="769419" cy="767894"/>
            <a:chOff x="3690938" y="1028700"/>
            <a:chExt cx="4806950" cy="4797426"/>
          </a:xfrm>
        </p:grpSpPr>
        <p:sp>
          <p:nvSpPr>
            <p:cNvPr id="15" name="iś1idé"/>
            <p:cNvSpPr/>
            <p:nvPr/>
          </p:nvSpPr>
          <p:spPr bwMode="auto">
            <a:xfrm>
              <a:off x="4314826" y="1819275"/>
              <a:ext cx="3641725" cy="2797175"/>
            </a:xfrm>
            <a:custGeom>
              <a:avLst/>
              <a:gdLst>
                <a:gd name="T0" fmla="*/ 490 w 1103"/>
                <a:gd name="T1" fmla="*/ 815 h 849"/>
                <a:gd name="T2" fmla="*/ 473 w 1103"/>
                <a:gd name="T3" fmla="*/ 797 h 849"/>
                <a:gd name="T4" fmla="*/ 432 w 1103"/>
                <a:gd name="T5" fmla="*/ 797 h 849"/>
                <a:gd name="T6" fmla="*/ 432 w 1103"/>
                <a:gd name="T7" fmla="*/ 818 h 849"/>
                <a:gd name="T8" fmla="*/ 329 w 1103"/>
                <a:gd name="T9" fmla="*/ 818 h 849"/>
                <a:gd name="T10" fmla="*/ 329 w 1103"/>
                <a:gd name="T11" fmla="*/ 841 h 849"/>
                <a:gd name="T12" fmla="*/ 0 w 1103"/>
                <a:gd name="T13" fmla="*/ 841 h 849"/>
                <a:gd name="T14" fmla="*/ 0 w 1103"/>
                <a:gd name="T15" fmla="*/ 299 h 849"/>
                <a:gd name="T16" fmla="*/ 329 w 1103"/>
                <a:gd name="T17" fmla="*/ 299 h 849"/>
                <a:gd name="T18" fmla="*/ 329 w 1103"/>
                <a:gd name="T19" fmla="*/ 322 h 849"/>
                <a:gd name="T20" fmla="*/ 432 w 1103"/>
                <a:gd name="T21" fmla="*/ 322 h 849"/>
                <a:gd name="T22" fmla="*/ 432 w 1103"/>
                <a:gd name="T23" fmla="*/ 352 h 849"/>
                <a:gd name="T24" fmla="*/ 454 w 1103"/>
                <a:gd name="T25" fmla="*/ 352 h 849"/>
                <a:gd name="T26" fmla="*/ 461 w 1103"/>
                <a:gd name="T27" fmla="*/ 347 h 849"/>
                <a:gd name="T28" fmla="*/ 461 w 1103"/>
                <a:gd name="T29" fmla="*/ 346 h 849"/>
                <a:gd name="T30" fmla="*/ 528 w 1103"/>
                <a:gd name="T31" fmla="*/ 246 h 849"/>
                <a:gd name="T32" fmla="*/ 558 w 1103"/>
                <a:gd name="T33" fmla="*/ 224 h 849"/>
                <a:gd name="T34" fmla="*/ 569 w 1103"/>
                <a:gd name="T35" fmla="*/ 197 h 849"/>
                <a:gd name="T36" fmla="*/ 557 w 1103"/>
                <a:gd name="T37" fmla="*/ 95 h 849"/>
                <a:gd name="T38" fmla="*/ 577 w 1103"/>
                <a:gd name="T39" fmla="*/ 28 h 849"/>
                <a:gd name="T40" fmla="*/ 640 w 1103"/>
                <a:gd name="T41" fmla="*/ 0 h 849"/>
                <a:gd name="T42" fmla="*/ 643 w 1103"/>
                <a:gd name="T43" fmla="*/ 0 h 849"/>
                <a:gd name="T44" fmla="*/ 770 w 1103"/>
                <a:gd name="T45" fmla="*/ 76 h 849"/>
                <a:gd name="T46" fmla="*/ 801 w 1103"/>
                <a:gd name="T47" fmla="*/ 215 h 849"/>
                <a:gd name="T48" fmla="*/ 780 w 1103"/>
                <a:gd name="T49" fmla="*/ 313 h 849"/>
                <a:gd name="T50" fmla="*/ 990 w 1103"/>
                <a:gd name="T51" fmla="*/ 313 h 849"/>
                <a:gd name="T52" fmla="*/ 1099 w 1103"/>
                <a:gd name="T53" fmla="*/ 409 h 849"/>
                <a:gd name="T54" fmla="*/ 1060 w 1103"/>
                <a:gd name="T55" fmla="*/ 503 h 849"/>
                <a:gd name="T56" fmla="*/ 1064 w 1103"/>
                <a:gd name="T57" fmla="*/ 534 h 849"/>
                <a:gd name="T58" fmla="*/ 1014 w 1103"/>
                <a:gd name="T59" fmla="*/ 625 h 849"/>
                <a:gd name="T60" fmla="*/ 1016 w 1103"/>
                <a:gd name="T61" fmla="*/ 648 h 849"/>
                <a:gd name="T62" fmla="*/ 1016 w 1103"/>
                <a:gd name="T63" fmla="*/ 651 h 849"/>
                <a:gd name="T64" fmla="*/ 984 w 1103"/>
                <a:gd name="T65" fmla="*/ 725 h 849"/>
                <a:gd name="T66" fmla="*/ 983 w 1103"/>
                <a:gd name="T67" fmla="*/ 726 h 849"/>
                <a:gd name="T68" fmla="*/ 983 w 1103"/>
                <a:gd name="T69" fmla="*/ 726 h 849"/>
                <a:gd name="T70" fmla="*/ 977 w 1103"/>
                <a:gd name="T71" fmla="*/ 732 h 849"/>
                <a:gd name="T72" fmla="*/ 975 w 1103"/>
                <a:gd name="T73" fmla="*/ 733 h 849"/>
                <a:gd name="T74" fmla="*/ 968 w 1103"/>
                <a:gd name="T75" fmla="*/ 738 h 849"/>
                <a:gd name="T76" fmla="*/ 966 w 1103"/>
                <a:gd name="T77" fmla="*/ 739 h 849"/>
                <a:gd name="T78" fmla="*/ 960 w 1103"/>
                <a:gd name="T79" fmla="*/ 743 h 849"/>
                <a:gd name="T80" fmla="*/ 956 w 1103"/>
                <a:gd name="T81" fmla="*/ 745 h 849"/>
                <a:gd name="T82" fmla="*/ 956 w 1103"/>
                <a:gd name="T83" fmla="*/ 745 h 849"/>
                <a:gd name="T84" fmla="*/ 953 w 1103"/>
                <a:gd name="T85" fmla="*/ 746 h 849"/>
                <a:gd name="T86" fmla="*/ 953 w 1103"/>
                <a:gd name="T87" fmla="*/ 752 h 849"/>
                <a:gd name="T88" fmla="*/ 856 w 1103"/>
                <a:gd name="T89" fmla="*/ 849 h 849"/>
                <a:gd name="T90" fmla="*/ 568 w 1103"/>
                <a:gd name="T91" fmla="*/ 849 h 849"/>
                <a:gd name="T92" fmla="*/ 490 w 1103"/>
                <a:gd name="T93" fmla="*/ 81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3" h="849">
                  <a:moveTo>
                    <a:pt x="490" y="815"/>
                  </a:moveTo>
                  <a:cubicBezTo>
                    <a:pt x="473" y="797"/>
                    <a:pt x="473" y="797"/>
                    <a:pt x="473" y="797"/>
                  </a:cubicBezTo>
                  <a:cubicBezTo>
                    <a:pt x="432" y="797"/>
                    <a:pt x="432" y="797"/>
                    <a:pt x="432" y="797"/>
                  </a:cubicBezTo>
                  <a:cubicBezTo>
                    <a:pt x="432" y="818"/>
                    <a:pt x="432" y="818"/>
                    <a:pt x="432" y="818"/>
                  </a:cubicBezTo>
                  <a:cubicBezTo>
                    <a:pt x="329" y="818"/>
                    <a:pt x="329" y="818"/>
                    <a:pt x="329" y="818"/>
                  </a:cubicBezTo>
                  <a:cubicBezTo>
                    <a:pt x="329" y="841"/>
                    <a:pt x="329" y="841"/>
                    <a:pt x="329" y="841"/>
                  </a:cubicBezTo>
                  <a:cubicBezTo>
                    <a:pt x="0" y="841"/>
                    <a:pt x="0" y="841"/>
                    <a:pt x="0" y="841"/>
                  </a:cubicBezTo>
                  <a:cubicBezTo>
                    <a:pt x="0" y="299"/>
                    <a:pt x="0" y="299"/>
                    <a:pt x="0" y="299"/>
                  </a:cubicBezTo>
                  <a:cubicBezTo>
                    <a:pt x="329" y="299"/>
                    <a:pt x="329" y="299"/>
                    <a:pt x="329" y="299"/>
                  </a:cubicBezTo>
                  <a:cubicBezTo>
                    <a:pt x="329" y="322"/>
                    <a:pt x="329" y="322"/>
                    <a:pt x="329" y="322"/>
                  </a:cubicBezTo>
                  <a:cubicBezTo>
                    <a:pt x="432" y="322"/>
                    <a:pt x="432" y="322"/>
                    <a:pt x="432" y="322"/>
                  </a:cubicBezTo>
                  <a:cubicBezTo>
                    <a:pt x="432" y="352"/>
                    <a:pt x="432" y="352"/>
                    <a:pt x="432" y="352"/>
                  </a:cubicBezTo>
                  <a:cubicBezTo>
                    <a:pt x="454" y="352"/>
                    <a:pt x="454" y="352"/>
                    <a:pt x="454" y="352"/>
                  </a:cubicBezTo>
                  <a:cubicBezTo>
                    <a:pt x="457" y="352"/>
                    <a:pt x="460" y="350"/>
                    <a:pt x="461" y="347"/>
                  </a:cubicBezTo>
                  <a:cubicBezTo>
                    <a:pt x="461" y="346"/>
                    <a:pt x="461" y="346"/>
                    <a:pt x="461" y="346"/>
                  </a:cubicBezTo>
                  <a:cubicBezTo>
                    <a:pt x="471" y="306"/>
                    <a:pt x="495" y="271"/>
                    <a:pt x="528" y="246"/>
                  </a:cubicBezTo>
                  <a:cubicBezTo>
                    <a:pt x="558" y="224"/>
                    <a:pt x="558" y="224"/>
                    <a:pt x="558" y="224"/>
                  </a:cubicBezTo>
                  <a:cubicBezTo>
                    <a:pt x="566" y="217"/>
                    <a:pt x="571" y="207"/>
                    <a:pt x="569" y="197"/>
                  </a:cubicBezTo>
                  <a:cubicBezTo>
                    <a:pt x="557" y="95"/>
                    <a:pt x="557" y="95"/>
                    <a:pt x="557" y="95"/>
                  </a:cubicBezTo>
                  <a:cubicBezTo>
                    <a:pt x="554" y="71"/>
                    <a:pt x="561" y="47"/>
                    <a:pt x="577" y="28"/>
                  </a:cubicBezTo>
                  <a:cubicBezTo>
                    <a:pt x="593" y="11"/>
                    <a:pt x="616" y="0"/>
                    <a:pt x="640" y="0"/>
                  </a:cubicBezTo>
                  <a:cubicBezTo>
                    <a:pt x="641" y="0"/>
                    <a:pt x="642" y="0"/>
                    <a:pt x="643" y="0"/>
                  </a:cubicBezTo>
                  <a:cubicBezTo>
                    <a:pt x="700" y="2"/>
                    <a:pt x="746" y="30"/>
                    <a:pt x="770" y="76"/>
                  </a:cubicBezTo>
                  <a:cubicBezTo>
                    <a:pt x="789" y="112"/>
                    <a:pt x="799" y="159"/>
                    <a:pt x="801" y="215"/>
                  </a:cubicBezTo>
                  <a:cubicBezTo>
                    <a:pt x="802" y="249"/>
                    <a:pt x="795" y="282"/>
                    <a:pt x="780" y="313"/>
                  </a:cubicBezTo>
                  <a:cubicBezTo>
                    <a:pt x="990" y="313"/>
                    <a:pt x="990" y="313"/>
                    <a:pt x="990" y="313"/>
                  </a:cubicBezTo>
                  <a:cubicBezTo>
                    <a:pt x="1045" y="313"/>
                    <a:pt x="1094" y="354"/>
                    <a:pt x="1099" y="409"/>
                  </a:cubicBezTo>
                  <a:cubicBezTo>
                    <a:pt x="1103" y="446"/>
                    <a:pt x="1087" y="481"/>
                    <a:pt x="1060" y="503"/>
                  </a:cubicBezTo>
                  <a:cubicBezTo>
                    <a:pt x="1063" y="513"/>
                    <a:pt x="1064" y="524"/>
                    <a:pt x="1064" y="534"/>
                  </a:cubicBezTo>
                  <a:cubicBezTo>
                    <a:pt x="1064" y="572"/>
                    <a:pt x="1045" y="606"/>
                    <a:pt x="1014" y="625"/>
                  </a:cubicBezTo>
                  <a:cubicBezTo>
                    <a:pt x="1015" y="633"/>
                    <a:pt x="1016" y="641"/>
                    <a:pt x="1016" y="648"/>
                  </a:cubicBezTo>
                  <a:cubicBezTo>
                    <a:pt x="1016" y="649"/>
                    <a:pt x="1016" y="650"/>
                    <a:pt x="1016" y="651"/>
                  </a:cubicBezTo>
                  <a:cubicBezTo>
                    <a:pt x="1015" y="679"/>
                    <a:pt x="1004" y="705"/>
                    <a:pt x="984" y="725"/>
                  </a:cubicBezTo>
                  <a:cubicBezTo>
                    <a:pt x="983" y="726"/>
                    <a:pt x="983" y="726"/>
                    <a:pt x="983" y="726"/>
                  </a:cubicBezTo>
                  <a:cubicBezTo>
                    <a:pt x="983" y="726"/>
                    <a:pt x="983" y="726"/>
                    <a:pt x="983" y="726"/>
                  </a:cubicBezTo>
                  <a:cubicBezTo>
                    <a:pt x="981" y="728"/>
                    <a:pt x="979" y="730"/>
                    <a:pt x="977" y="732"/>
                  </a:cubicBezTo>
                  <a:cubicBezTo>
                    <a:pt x="976" y="732"/>
                    <a:pt x="975" y="733"/>
                    <a:pt x="975" y="733"/>
                  </a:cubicBezTo>
                  <a:cubicBezTo>
                    <a:pt x="973" y="734"/>
                    <a:pt x="971" y="736"/>
                    <a:pt x="968" y="738"/>
                  </a:cubicBezTo>
                  <a:cubicBezTo>
                    <a:pt x="968" y="738"/>
                    <a:pt x="967" y="739"/>
                    <a:pt x="966" y="739"/>
                  </a:cubicBezTo>
                  <a:cubicBezTo>
                    <a:pt x="964" y="740"/>
                    <a:pt x="962" y="742"/>
                    <a:pt x="960" y="743"/>
                  </a:cubicBezTo>
                  <a:cubicBezTo>
                    <a:pt x="959" y="744"/>
                    <a:pt x="957" y="744"/>
                    <a:pt x="956" y="745"/>
                  </a:cubicBezTo>
                  <a:cubicBezTo>
                    <a:pt x="956" y="745"/>
                    <a:pt x="956" y="745"/>
                    <a:pt x="956" y="745"/>
                  </a:cubicBezTo>
                  <a:cubicBezTo>
                    <a:pt x="955" y="745"/>
                    <a:pt x="954" y="746"/>
                    <a:pt x="953" y="746"/>
                  </a:cubicBezTo>
                  <a:cubicBezTo>
                    <a:pt x="953" y="748"/>
                    <a:pt x="953" y="750"/>
                    <a:pt x="953" y="752"/>
                  </a:cubicBezTo>
                  <a:cubicBezTo>
                    <a:pt x="953" y="806"/>
                    <a:pt x="910" y="849"/>
                    <a:pt x="856" y="849"/>
                  </a:cubicBezTo>
                  <a:cubicBezTo>
                    <a:pt x="568" y="849"/>
                    <a:pt x="568" y="849"/>
                    <a:pt x="568" y="849"/>
                  </a:cubicBezTo>
                  <a:cubicBezTo>
                    <a:pt x="539" y="849"/>
                    <a:pt x="510" y="837"/>
                    <a:pt x="490" y="8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íṩļíḑé"/>
            <p:cNvSpPr/>
            <p:nvPr/>
          </p:nvSpPr>
          <p:spPr bwMode="auto">
            <a:xfrm>
              <a:off x="4406901" y="1914525"/>
              <a:ext cx="3446463" cy="2606675"/>
            </a:xfrm>
            <a:custGeom>
              <a:avLst/>
              <a:gdLst>
                <a:gd name="T0" fmla="*/ 475 w 1044"/>
                <a:gd name="T1" fmla="*/ 757 h 791"/>
                <a:gd name="T2" fmla="*/ 458 w 1044"/>
                <a:gd name="T3" fmla="*/ 739 h 791"/>
                <a:gd name="T4" fmla="*/ 375 w 1044"/>
                <a:gd name="T5" fmla="*/ 739 h 791"/>
                <a:gd name="T6" fmla="*/ 375 w 1044"/>
                <a:gd name="T7" fmla="*/ 761 h 791"/>
                <a:gd name="T8" fmla="*/ 272 w 1044"/>
                <a:gd name="T9" fmla="*/ 761 h 791"/>
                <a:gd name="T10" fmla="*/ 272 w 1044"/>
                <a:gd name="T11" fmla="*/ 783 h 791"/>
                <a:gd name="T12" fmla="*/ 0 w 1044"/>
                <a:gd name="T13" fmla="*/ 783 h 791"/>
                <a:gd name="T14" fmla="*/ 0 w 1044"/>
                <a:gd name="T15" fmla="*/ 299 h 791"/>
                <a:gd name="T16" fmla="*/ 272 w 1044"/>
                <a:gd name="T17" fmla="*/ 299 h 791"/>
                <a:gd name="T18" fmla="*/ 272 w 1044"/>
                <a:gd name="T19" fmla="*/ 322 h 791"/>
                <a:gd name="T20" fmla="*/ 375 w 1044"/>
                <a:gd name="T21" fmla="*/ 322 h 791"/>
                <a:gd name="T22" fmla="*/ 375 w 1044"/>
                <a:gd name="T23" fmla="*/ 351 h 791"/>
                <a:gd name="T24" fmla="*/ 426 w 1044"/>
                <a:gd name="T25" fmla="*/ 351 h 791"/>
                <a:gd name="T26" fmla="*/ 460 w 1044"/>
                <a:gd name="T27" fmla="*/ 325 h 791"/>
                <a:gd name="T28" fmla="*/ 460 w 1044"/>
                <a:gd name="T29" fmla="*/ 324 h 791"/>
                <a:gd name="T30" fmla="*/ 517 w 1044"/>
                <a:gd name="T31" fmla="*/ 240 h 791"/>
                <a:gd name="T32" fmla="*/ 547 w 1044"/>
                <a:gd name="T33" fmla="*/ 217 h 791"/>
                <a:gd name="T34" fmla="*/ 570 w 1044"/>
                <a:gd name="T35" fmla="*/ 164 h 791"/>
                <a:gd name="T36" fmla="*/ 557 w 1044"/>
                <a:gd name="T37" fmla="*/ 64 h 791"/>
                <a:gd name="T38" fmla="*/ 560 w 1044"/>
                <a:gd name="T39" fmla="*/ 36 h 791"/>
                <a:gd name="T40" fmla="*/ 612 w 1044"/>
                <a:gd name="T41" fmla="*/ 0 h 791"/>
                <a:gd name="T42" fmla="*/ 614 w 1044"/>
                <a:gd name="T43" fmla="*/ 0 h 791"/>
                <a:gd name="T44" fmla="*/ 717 w 1044"/>
                <a:gd name="T45" fmla="*/ 61 h 791"/>
                <a:gd name="T46" fmla="*/ 744 w 1044"/>
                <a:gd name="T47" fmla="*/ 186 h 791"/>
                <a:gd name="T48" fmla="*/ 711 w 1044"/>
                <a:gd name="T49" fmla="*/ 296 h 791"/>
                <a:gd name="T50" fmla="*/ 700 w 1044"/>
                <a:gd name="T51" fmla="*/ 312 h 791"/>
                <a:gd name="T52" fmla="*/ 962 w 1044"/>
                <a:gd name="T53" fmla="*/ 312 h 791"/>
                <a:gd name="T54" fmla="*/ 1043 w 1044"/>
                <a:gd name="T55" fmla="*/ 388 h 791"/>
                <a:gd name="T56" fmla="*/ 996 w 1044"/>
                <a:gd name="T57" fmla="*/ 463 h 791"/>
                <a:gd name="T58" fmla="*/ 1008 w 1044"/>
                <a:gd name="T59" fmla="*/ 505 h 791"/>
                <a:gd name="T60" fmla="*/ 950 w 1044"/>
                <a:gd name="T61" fmla="*/ 581 h 791"/>
                <a:gd name="T62" fmla="*/ 959 w 1044"/>
                <a:gd name="T63" fmla="*/ 619 h 791"/>
                <a:gd name="T64" fmla="*/ 959 w 1044"/>
                <a:gd name="T65" fmla="*/ 621 h 791"/>
                <a:gd name="T66" fmla="*/ 936 w 1044"/>
                <a:gd name="T67" fmla="*/ 675 h 791"/>
                <a:gd name="T68" fmla="*/ 936 w 1044"/>
                <a:gd name="T69" fmla="*/ 676 h 791"/>
                <a:gd name="T70" fmla="*/ 935 w 1044"/>
                <a:gd name="T71" fmla="*/ 676 h 791"/>
                <a:gd name="T72" fmla="*/ 931 w 1044"/>
                <a:gd name="T73" fmla="*/ 680 h 791"/>
                <a:gd name="T74" fmla="*/ 929 w 1044"/>
                <a:gd name="T75" fmla="*/ 681 h 791"/>
                <a:gd name="T76" fmla="*/ 924 w 1044"/>
                <a:gd name="T77" fmla="*/ 685 h 791"/>
                <a:gd name="T78" fmla="*/ 923 w 1044"/>
                <a:gd name="T79" fmla="*/ 686 h 791"/>
                <a:gd name="T80" fmla="*/ 918 w 1044"/>
                <a:gd name="T81" fmla="*/ 689 h 791"/>
                <a:gd name="T82" fmla="*/ 916 w 1044"/>
                <a:gd name="T83" fmla="*/ 690 h 791"/>
                <a:gd name="T84" fmla="*/ 916 w 1044"/>
                <a:gd name="T85" fmla="*/ 690 h 791"/>
                <a:gd name="T86" fmla="*/ 911 w 1044"/>
                <a:gd name="T87" fmla="*/ 692 h 791"/>
                <a:gd name="T88" fmla="*/ 909 w 1044"/>
                <a:gd name="T89" fmla="*/ 693 h 791"/>
                <a:gd name="T90" fmla="*/ 908 w 1044"/>
                <a:gd name="T91" fmla="*/ 693 h 791"/>
                <a:gd name="T92" fmla="*/ 904 w 1044"/>
                <a:gd name="T93" fmla="*/ 695 h 791"/>
                <a:gd name="T94" fmla="*/ 901 w 1044"/>
                <a:gd name="T95" fmla="*/ 695 h 791"/>
                <a:gd name="T96" fmla="*/ 900 w 1044"/>
                <a:gd name="T97" fmla="*/ 696 h 791"/>
                <a:gd name="T98" fmla="*/ 897 w 1044"/>
                <a:gd name="T99" fmla="*/ 696 h 791"/>
                <a:gd name="T100" fmla="*/ 892 w 1044"/>
                <a:gd name="T101" fmla="*/ 697 h 791"/>
                <a:gd name="T102" fmla="*/ 891 w 1044"/>
                <a:gd name="T103" fmla="*/ 697 h 791"/>
                <a:gd name="T104" fmla="*/ 896 w 1044"/>
                <a:gd name="T105" fmla="*/ 727 h 791"/>
                <a:gd name="T106" fmla="*/ 827 w 1044"/>
                <a:gd name="T107" fmla="*/ 791 h 791"/>
                <a:gd name="T108" fmla="*/ 553 w 1044"/>
                <a:gd name="T109" fmla="*/ 791 h 791"/>
                <a:gd name="T110" fmla="*/ 475 w 1044"/>
                <a:gd name="T111" fmla="*/ 75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4" h="791">
                  <a:moveTo>
                    <a:pt x="475" y="757"/>
                  </a:moveTo>
                  <a:cubicBezTo>
                    <a:pt x="458" y="739"/>
                    <a:pt x="458" y="739"/>
                    <a:pt x="458" y="739"/>
                  </a:cubicBezTo>
                  <a:cubicBezTo>
                    <a:pt x="375" y="739"/>
                    <a:pt x="375" y="739"/>
                    <a:pt x="375" y="739"/>
                  </a:cubicBezTo>
                  <a:cubicBezTo>
                    <a:pt x="375" y="761"/>
                    <a:pt x="375" y="761"/>
                    <a:pt x="375" y="761"/>
                  </a:cubicBezTo>
                  <a:cubicBezTo>
                    <a:pt x="272" y="761"/>
                    <a:pt x="272" y="761"/>
                    <a:pt x="272" y="761"/>
                  </a:cubicBezTo>
                  <a:cubicBezTo>
                    <a:pt x="272" y="783"/>
                    <a:pt x="272" y="783"/>
                    <a:pt x="272" y="783"/>
                  </a:cubicBezTo>
                  <a:cubicBezTo>
                    <a:pt x="0" y="783"/>
                    <a:pt x="0" y="783"/>
                    <a:pt x="0" y="783"/>
                  </a:cubicBezTo>
                  <a:cubicBezTo>
                    <a:pt x="0" y="299"/>
                    <a:pt x="0" y="299"/>
                    <a:pt x="0" y="299"/>
                  </a:cubicBezTo>
                  <a:cubicBezTo>
                    <a:pt x="272" y="299"/>
                    <a:pt x="272" y="299"/>
                    <a:pt x="272" y="299"/>
                  </a:cubicBezTo>
                  <a:cubicBezTo>
                    <a:pt x="272" y="322"/>
                    <a:pt x="272" y="322"/>
                    <a:pt x="272" y="322"/>
                  </a:cubicBezTo>
                  <a:cubicBezTo>
                    <a:pt x="375" y="322"/>
                    <a:pt x="375" y="322"/>
                    <a:pt x="375" y="322"/>
                  </a:cubicBezTo>
                  <a:cubicBezTo>
                    <a:pt x="375" y="351"/>
                    <a:pt x="375" y="351"/>
                    <a:pt x="375" y="351"/>
                  </a:cubicBezTo>
                  <a:cubicBezTo>
                    <a:pt x="426" y="351"/>
                    <a:pt x="426" y="351"/>
                    <a:pt x="426" y="351"/>
                  </a:cubicBezTo>
                  <a:cubicBezTo>
                    <a:pt x="442" y="351"/>
                    <a:pt x="456" y="341"/>
                    <a:pt x="460" y="325"/>
                  </a:cubicBezTo>
                  <a:cubicBezTo>
                    <a:pt x="460" y="324"/>
                    <a:pt x="460" y="324"/>
                    <a:pt x="460" y="324"/>
                  </a:cubicBezTo>
                  <a:cubicBezTo>
                    <a:pt x="469" y="291"/>
                    <a:pt x="489" y="261"/>
                    <a:pt x="517" y="240"/>
                  </a:cubicBezTo>
                  <a:cubicBezTo>
                    <a:pt x="547" y="217"/>
                    <a:pt x="547" y="217"/>
                    <a:pt x="547" y="217"/>
                  </a:cubicBezTo>
                  <a:cubicBezTo>
                    <a:pt x="564" y="205"/>
                    <a:pt x="572" y="185"/>
                    <a:pt x="570" y="164"/>
                  </a:cubicBezTo>
                  <a:cubicBezTo>
                    <a:pt x="557" y="64"/>
                    <a:pt x="557" y="64"/>
                    <a:pt x="557" y="64"/>
                  </a:cubicBezTo>
                  <a:cubicBezTo>
                    <a:pt x="556" y="55"/>
                    <a:pt x="557" y="45"/>
                    <a:pt x="560" y="36"/>
                  </a:cubicBezTo>
                  <a:cubicBezTo>
                    <a:pt x="569" y="14"/>
                    <a:pt x="590" y="0"/>
                    <a:pt x="612" y="0"/>
                  </a:cubicBezTo>
                  <a:cubicBezTo>
                    <a:pt x="612" y="0"/>
                    <a:pt x="613" y="0"/>
                    <a:pt x="614" y="0"/>
                  </a:cubicBezTo>
                  <a:cubicBezTo>
                    <a:pt x="661" y="2"/>
                    <a:pt x="697" y="23"/>
                    <a:pt x="717" y="61"/>
                  </a:cubicBezTo>
                  <a:cubicBezTo>
                    <a:pt x="734" y="92"/>
                    <a:pt x="743" y="135"/>
                    <a:pt x="744" y="186"/>
                  </a:cubicBezTo>
                  <a:cubicBezTo>
                    <a:pt x="745" y="225"/>
                    <a:pt x="734" y="264"/>
                    <a:pt x="711" y="296"/>
                  </a:cubicBezTo>
                  <a:cubicBezTo>
                    <a:pt x="707" y="303"/>
                    <a:pt x="703" y="308"/>
                    <a:pt x="700" y="312"/>
                  </a:cubicBezTo>
                  <a:cubicBezTo>
                    <a:pt x="962" y="312"/>
                    <a:pt x="962" y="312"/>
                    <a:pt x="962" y="312"/>
                  </a:cubicBezTo>
                  <a:cubicBezTo>
                    <a:pt x="1005" y="312"/>
                    <a:pt x="1041" y="346"/>
                    <a:pt x="1043" y="388"/>
                  </a:cubicBezTo>
                  <a:cubicBezTo>
                    <a:pt x="1044" y="422"/>
                    <a:pt x="1024" y="451"/>
                    <a:pt x="996" y="463"/>
                  </a:cubicBezTo>
                  <a:cubicBezTo>
                    <a:pt x="1003" y="475"/>
                    <a:pt x="1008" y="490"/>
                    <a:pt x="1008" y="505"/>
                  </a:cubicBezTo>
                  <a:cubicBezTo>
                    <a:pt x="1008" y="542"/>
                    <a:pt x="983" y="572"/>
                    <a:pt x="950" y="581"/>
                  </a:cubicBezTo>
                  <a:cubicBezTo>
                    <a:pt x="956" y="593"/>
                    <a:pt x="959" y="606"/>
                    <a:pt x="959" y="619"/>
                  </a:cubicBezTo>
                  <a:cubicBezTo>
                    <a:pt x="959" y="620"/>
                    <a:pt x="959" y="621"/>
                    <a:pt x="959" y="621"/>
                  </a:cubicBezTo>
                  <a:cubicBezTo>
                    <a:pt x="959" y="642"/>
                    <a:pt x="951" y="661"/>
                    <a:pt x="936" y="675"/>
                  </a:cubicBezTo>
                  <a:cubicBezTo>
                    <a:pt x="936" y="676"/>
                    <a:pt x="936" y="676"/>
                    <a:pt x="936" y="676"/>
                  </a:cubicBezTo>
                  <a:cubicBezTo>
                    <a:pt x="935" y="676"/>
                    <a:pt x="935" y="676"/>
                    <a:pt x="935" y="676"/>
                  </a:cubicBezTo>
                  <a:cubicBezTo>
                    <a:pt x="934" y="678"/>
                    <a:pt x="932" y="679"/>
                    <a:pt x="931" y="680"/>
                  </a:cubicBezTo>
                  <a:cubicBezTo>
                    <a:pt x="930" y="681"/>
                    <a:pt x="930" y="681"/>
                    <a:pt x="929" y="681"/>
                  </a:cubicBezTo>
                  <a:cubicBezTo>
                    <a:pt x="928" y="682"/>
                    <a:pt x="926" y="684"/>
                    <a:pt x="924" y="685"/>
                  </a:cubicBezTo>
                  <a:cubicBezTo>
                    <a:pt x="924" y="685"/>
                    <a:pt x="923" y="686"/>
                    <a:pt x="923" y="686"/>
                  </a:cubicBezTo>
                  <a:cubicBezTo>
                    <a:pt x="921" y="687"/>
                    <a:pt x="920" y="688"/>
                    <a:pt x="918" y="689"/>
                  </a:cubicBezTo>
                  <a:cubicBezTo>
                    <a:pt x="917" y="689"/>
                    <a:pt x="917" y="689"/>
                    <a:pt x="916" y="690"/>
                  </a:cubicBezTo>
                  <a:cubicBezTo>
                    <a:pt x="916" y="690"/>
                    <a:pt x="916" y="690"/>
                    <a:pt x="916" y="690"/>
                  </a:cubicBezTo>
                  <a:cubicBezTo>
                    <a:pt x="914" y="691"/>
                    <a:pt x="913" y="691"/>
                    <a:pt x="911" y="692"/>
                  </a:cubicBezTo>
                  <a:cubicBezTo>
                    <a:pt x="910" y="692"/>
                    <a:pt x="910" y="693"/>
                    <a:pt x="909" y="693"/>
                  </a:cubicBezTo>
                  <a:cubicBezTo>
                    <a:pt x="908" y="693"/>
                    <a:pt x="908" y="693"/>
                    <a:pt x="908" y="693"/>
                  </a:cubicBezTo>
                  <a:cubicBezTo>
                    <a:pt x="907" y="694"/>
                    <a:pt x="905" y="694"/>
                    <a:pt x="904" y="695"/>
                  </a:cubicBezTo>
                  <a:cubicBezTo>
                    <a:pt x="903" y="695"/>
                    <a:pt x="902" y="695"/>
                    <a:pt x="901" y="695"/>
                  </a:cubicBezTo>
                  <a:cubicBezTo>
                    <a:pt x="900" y="696"/>
                    <a:pt x="900" y="696"/>
                    <a:pt x="900" y="696"/>
                  </a:cubicBezTo>
                  <a:cubicBezTo>
                    <a:pt x="899" y="696"/>
                    <a:pt x="898" y="696"/>
                    <a:pt x="897" y="696"/>
                  </a:cubicBezTo>
                  <a:cubicBezTo>
                    <a:pt x="895" y="697"/>
                    <a:pt x="894" y="697"/>
                    <a:pt x="892" y="697"/>
                  </a:cubicBezTo>
                  <a:cubicBezTo>
                    <a:pt x="891" y="697"/>
                    <a:pt x="891" y="697"/>
                    <a:pt x="891" y="697"/>
                  </a:cubicBezTo>
                  <a:cubicBezTo>
                    <a:pt x="895" y="706"/>
                    <a:pt x="897" y="716"/>
                    <a:pt x="896" y="727"/>
                  </a:cubicBezTo>
                  <a:cubicBezTo>
                    <a:pt x="894" y="763"/>
                    <a:pt x="863" y="791"/>
                    <a:pt x="827" y="791"/>
                  </a:cubicBezTo>
                  <a:cubicBezTo>
                    <a:pt x="553" y="791"/>
                    <a:pt x="553" y="791"/>
                    <a:pt x="553" y="791"/>
                  </a:cubicBezTo>
                  <a:cubicBezTo>
                    <a:pt x="523" y="791"/>
                    <a:pt x="495" y="779"/>
                    <a:pt x="475" y="757"/>
                  </a:cubicBezTo>
                </a:path>
              </a:pathLst>
            </a:custGeom>
            <a:solidFill>
              <a:srgbClr val="2457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ḻïḋê"/>
            <p:cNvSpPr/>
            <p:nvPr/>
          </p:nvSpPr>
          <p:spPr bwMode="auto">
            <a:xfrm>
              <a:off x="5434013" y="1984375"/>
              <a:ext cx="2351088" cy="2466975"/>
            </a:xfrm>
            <a:custGeom>
              <a:avLst/>
              <a:gdLst>
                <a:gd name="T0" fmla="*/ 710 w 712"/>
                <a:gd name="T1" fmla="*/ 367 h 749"/>
                <a:gd name="T2" fmla="*/ 652 w 712"/>
                <a:gd name="T3" fmla="*/ 313 h 749"/>
                <a:gd name="T4" fmla="*/ 603 w 712"/>
                <a:gd name="T5" fmla="*/ 313 h 749"/>
                <a:gd name="T6" fmla="*/ 488 w 712"/>
                <a:gd name="T7" fmla="*/ 313 h 749"/>
                <a:gd name="T8" fmla="*/ 354 w 712"/>
                <a:gd name="T9" fmla="*/ 313 h 749"/>
                <a:gd name="T10" fmla="*/ 383 w 712"/>
                <a:gd name="T11" fmla="*/ 262 h 749"/>
                <a:gd name="T12" fmla="*/ 412 w 712"/>
                <a:gd name="T13" fmla="*/ 165 h 749"/>
                <a:gd name="T14" fmla="*/ 387 w 712"/>
                <a:gd name="T15" fmla="*/ 50 h 749"/>
                <a:gd name="T16" fmla="*/ 303 w 712"/>
                <a:gd name="T17" fmla="*/ 0 h 749"/>
                <a:gd name="T18" fmla="*/ 268 w 712"/>
                <a:gd name="T19" fmla="*/ 39 h 749"/>
                <a:gd name="T20" fmla="*/ 280 w 712"/>
                <a:gd name="T21" fmla="*/ 141 h 749"/>
                <a:gd name="T22" fmla="*/ 249 w 712"/>
                <a:gd name="T23" fmla="*/ 214 h 749"/>
                <a:gd name="T24" fmla="*/ 219 w 712"/>
                <a:gd name="T25" fmla="*/ 237 h 749"/>
                <a:gd name="T26" fmla="*/ 170 w 712"/>
                <a:gd name="T27" fmla="*/ 309 h 749"/>
                <a:gd name="T28" fmla="*/ 170 w 712"/>
                <a:gd name="T29" fmla="*/ 309 h 749"/>
                <a:gd name="T30" fmla="*/ 115 w 712"/>
                <a:gd name="T31" fmla="*/ 352 h 749"/>
                <a:gd name="T32" fmla="*/ 0 w 712"/>
                <a:gd name="T33" fmla="*/ 352 h 749"/>
                <a:gd name="T34" fmla="*/ 13 w 712"/>
                <a:gd name="T35" fmla="*/ 697 h 749"/>
                <a:gd name="T36" fmla="*/ 156 w 712"/>
                <a:gd name="T37" fmla="*/ 697 h 749"/>
                <a:gd name="T38" fmla="*/ 173 w 712"/>
                <a:gd name="T39" fmla="*/ 715 h 749"/>
                <a:gd name="T40" fmla="*/ 251 w 712"/>
                <a:gd name="T41" fmla="*/ 749 h 749"/>
                <a:gd name="T42" fmla="*/ 504 w 712"/>
                <a:gd name="T43" fmla="*/ 749 h 749"/>
                <a:gd name="T44" fmla="*/ 493 w 712"/>
                <a:gd name="T45" fmla="*/ 749 h 749"/>
                <a:gd name="T46" fmla="*/ 516 w 712"/>
                <a:gd name="T47" fmla="*/ 749 h 749"/>
                <a:gd name="T48" fmla="*/ 564 w 712"/>
                <a:gd name="T49" fmla="*/ 704 h 749"/>
                <a:gd name="T50" fmla="*/ 517 w 712"/>
                <a:gd name="T51" fmla="*/ 656 h 749"/>
                <a:gd name="T52" fmla="*/ 568 w 712"/>
                <a:gd name="T53" fmla="*/ 656 h 749"/>
                <a:gd name="T54" fmla="*/ 627 w 712"/>
                <a:gd name="T55" fmla="*/ 601 h 749"/>
                <a:gd name="T56" fmla="*/ 570 w 712"/>
                <a:gd name="T57" fmla="*/ 541 h 749"/>
                <a:gd name="T58" fmla="*/ 616 w 712"/>
                <a:gd name="T59" fmla="*/ 541 h 749"/>
                <a:gd name="T60" fmla="*/ 675 w 712"/>
                <a:gd name="T61" fmla="*/ 487 h 749"/>
                <a:gd name="T62" fmla="*/ 618 w 712"/>
                <a:gd name="T63" fmla="*/ 427 h 749"/>
                <a:gd name="T64" fmla="*/ 653 w 712"/>
                <a:gd name="T65" fmla="*/ 427 h 749"/>
                <a:gd name="T66" fmla="*/ 710 w 712"/>
                <a:gd name="T67" fmla="*/ 36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2" h="749">
                  <a:moveTo>
                    <a:pt x="710" y="367"/>
                  </a:moveTo>
                  <a:cubicBezTo>
                    <a:pt x="709" y="337"/>
                    <a:pt x="682" y="313"/>
                    <a:pt x="652" y="313"/>
                  </a:cubicBezTo>
                  <a:cubicBezTo>
                    <a:pt x="603" y="313"/>
                    <a:pt x="603" y="313"/>
                    <a:pt x="603" y="313"/>
                  </a:cubicBezTo>
                  <a:cubicBezTo>
                    <a:pt x="603" y="313"/>
                    <a:pt x="550" y="313"/>
                    <a:pt x="488" y="313"/>
                  </a:cubicBezTo>
                  <a:cubicBezTo>
                    <a:pt x="400" y="313"/>
                    <a:pt x="360" y="313"/>
                    <a:pt x="354" y="313"/>
                  </a:cubicBezTo>
                  <a:cubicBezTo>
                    <a:pt x="349" y="313"/>
                    <a:pt x="366" y="286"/>
                    <a:pt x="383" y="262"/>
                  </a:cubicBezTo>
                  <a:cubicBezTo>
                    <a:pt x="403" y="234"/>
                    <a:pt x="413" y="200"/>
                    <a:pt x="412" y="165"/>
                  </a:cubicBezTo>
                  <a:cubicBezTo>
                    <a:pt x="411" y="130"/>
                    <a:pt x="405" y="84"/>
                    <a:pt x="387" y="50"/>
                  </a:cubicBezTo>
                  <a:cubicBezTo>
                    <a:pt x="367" y="11"/>
                    <a:pt x="331" y="2"/>
                    <a:pt x="303" y="0"/>
                  </a:cubicBezTo>
                  <a:cubicBezTo>
                    <a:pt x="282" y="0"/>
                    <a:pt x="265" y="18"/>
                    <a:pt x="268" y="39"/>
                  </a:cubicBezTo>
                  <a:cubicBezTo>
                    <a:pt x="280" y="141"/>
                    <a:pt x="280" y="141"/>
                    <a:pt x="280" y="141"/>
                  </a:cubicBezTo>
                  <a:cubicBezTo>
                    <a:pt x="284" y="169"/>
                    <a:pt x="272" y="197"/>
                    <a:pt x="249" y="214"/>
                  </a:cubicBezTo>
                  <a:cubicBezTo>
                    <a:pt x="219" y="237"/>
                    <a:pt x="219" y="237"/>
                    <a:pt x="219" y="237"/>
                  </a:cubicBezTo>
                  <a:cubicBezTo>
                    <a:pt x="195" y="254"/>
                    <a:pt x="178" y="280"/>
                    <a:pt x="170" y="309"/>
                  </a:cubicBezTo>
                  <a:cubicBezTo>
                    <a:pt x="170" y="309"/>
                    <a:pt x="170" y="309"/>
                    <a:pt x="170" y="309"/>
                  </a:cubicBezTo>
                  <a:cubicBezTo>
                    <a:pt x="164" y="334"/>
                    <a:pt x="141" y="352"/>
                    <a:pt x="115" y="352"/>
                  </a:cubicBezTo>
                  <a:cubicBezTo>
                    <a:pt x="0" y="352"/>
                    <a:pt x="0" y="352"/>
                    <a:pt x="0" y="352"/>
                  </a:cubicBezTo>
                  <a:cubicBezTo>
                    <a:pt x="13" y="697"/>
                    <a:pt x="13" y="697"/>
                    <a:pt x="13" y="697"/>
                  </a:cubicBezTo>
                  <a:cubicBezTo>
                    <a:pt x="156" y="697"/>
                    <a:pt x="156" y="697"/>
                    <a:pt x="156" y="697"/>
                  </a:cubicBezTo>
                  <a:cubicBezTo>
                    <a:pt x="173" y="715"/>
                    <a:pt x="173" y="715"/>
                    <a:pt x="173" y="715"/>
                  </a:cubicBezTo>
                  <a:cubicBezTo>
                    <a:pt x="193" y="737"/>
                    <a:pt x="221" y="749"/>
                    <a:pt x="251" y="749"/>
                  </a:cubicBezTo>
                  <a:cubicBezTo>
                    <a:pt x="504" y="749"/>
                    <a:pt x="504" y="749"/>
                    <a:pt x="504" y="749"/>
                  </a:cubicBezTo>
                  <a:cubicBezTo>
                    <a:pt x="493" y="749"/>
                    <a:pt x="493" y="749"/>
                    <a:pt x="493" y="749"/>
                  </a:cubicBezTo>
                  <a:cubicBezTo>
                    <a:pt x="516" y="749"/>
                    <a:pt x="516" y="749"/>
                    <a:pt x="516" y="749"/>
                  </a:cubicBezTo>
                  <a:cubicBezTo>
                    <a:pt x="541" y="749"/>
                    <a:pt x="563" y="729"/>
                    <a:pt x="564" y="704"/>
                  </a:cubicBezTo>
                  <a:cubicBezTo>
                    <a:pt x="565" y="678"/>
                    <a:pt x="544" y="656"/>
                    <a:pt x="517" y="656"/>
                  </a:cubicBezTo>
                  <a:cubicBezTo>
                    <a:pt x="568" y="656"/>
                    <a:pt x="568" y="656"/>
                    <a:pt x="568" y="656"/>
                  </a:cubicBezTo>
                  <a:cubicBezTo>
                    <a:pt x="599" y="656"/>
                    <a:pt x="625" y="632"/>
                    <a:pt x="627" y="601"/>
                  </a:cubicBezTo>
                  <a:cubicBezTo>
                    <a:pt x="628" y="568"/>
                    <a:pt x="602" y="541"/>
                    <a:pt x="570" y="541"/>
                  </a:cubicBezTo>
                  <a:cubicBezTo>
                    <a:pt x="616" y="541"/>
                    <a:pt x="616" y="541"/>
                    <a:pt x="616" y="541"/>
                  </a:cubicBezTo>
                  <a:cubicBezTo>
                    <a:pt x="647" y="541"/>
                    <a:pt x="674" y="518"/>
                    <a:pt x="675" y="487"/>
                  </a:cubicBezTo>
                  <a:cubicBezTo>
                    <a:pt x="677" y="454"/>
                    <a:pt x="651" y="427"/>
                    <a:pt x="618" y="427"/>
                  </a:cubicBezTo>
                  <a:cubicBezTo>
                    <a:pt x="653" y="427"/>
                    <a:pt x="653" y="427"/>
                    <a:pt x="653" y="427"/>
                  </a:cubicBezTo>
                  <a:cubicBezTo>
                    <a:pt x="686" y="427"/>
                    <a:pt x="712" y="400"/>
                    <a:pt x="710" y="36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işḻidè"/>
            <p:cNvSpPr/>
            <p:nvPr/>
          </p:nvSpPr>
          <p:spPr bwMode="auto">
            <a:xfrm>
              <a:off x="7140576" y="4144963"/>
              <a:ext cx="158750" cy="303213"/>
            </a:xfrm>
            <a:custGeom>
              <a:avLst/>
              <a:gdLst>
                <a:gd name="T0" fmla="*/ 0 w 48"/>
                <a:gd name="T1" fmla="*/ 0 h 92"/>
                <a:gd name="T2" fmla="*/ 0 w 48"/>
                <a:gd name="T3" fmla="*/ 0 h 92"/>
                <a:gd name="T4" fmla="*/ 47 w 48"/>
                <a:gd name="T5" fmla="*/ 48 h 92"/>
                <a:gd name="T6" fmla="*/ 6 w 48"/>
                <a:gd name="T7" fmla="*/ 92 h 92"/>
                <a:gd name="T8" fmla="*/ 47 w 48"/>
                <a:gd name="T9" fmla="*/ 48 h 92"/>
                <a:gd name="T10" fmla="*/ 0 w 48"/>
                <a:gd name="T11" fmla="*/ 0 h 92"/>
              </a:gdLst>
              <a:ahLst/>
              <a:cxnLst>
                <a:cxn ang="0">
                  <a:pos x="T0" y="T1"/>
                </a:cxn>
                <a:cxn ang="0">
                  <a:pos x="T2" y="T3"/>
                </a:cxn>
                <a:cxn ang="0">
                  <a:pos x="T4" y="T5"/>
                </a:cxn>
                <a:cxn ang="0">
                  <a:pos x="T6" y="T7"/>
                </a:cxn>
                <a:cxn ang="0">
                  <a:pos x="T8" y="T9"/>
                </a:cxn>
                <a:cxn ang="0">
                  <a:pos x="T10" y="T11"/>
                </a:cxn>
              </a:cxnLst>
              <a:rect l="0" t="0" r="r" b="b"/>
              <a:pathLst>
                <a:path w="48" h="92">
                  <a:moveTo>
                    <a:pt x="0" y="0"/>
                  </a:moveTo>
                  <a:cubicBezTo>
                    <a:pt x="0" y="0"/>
                    <a:pt x="0" y="0"/>
                    <a:pt x="0" y="0"/>
                  </a:cubicBezTo>
                  <a:cubicBezTo>
                    <a:pt x="27" y="0"/>
                    <a:pt x="48" y="22"/>
                    <a:pt x="47" y="48"/>
                  </a:cubicBezTo>
                  <a:cubicBezTo>
                    <a:pt x="46" y="71"/>
                    <a:pt x="28" y="89"/>
                    <a:pt x="6" y="92"/>
                  </a:cubicBezTo>
                  <a:cubicBezTo>
                    <a:pt x="28" y="89"/>
                    <a:pt x="46" y="71"/>
                    <a:pt x="47" y="48"/>
                  </a:cubicBezTo>
                  <a:cubicBezTo>
                    <a:pt x="48" y="22"/>
                    <a:pt x="27" y="0"/>
                    <a:pt x="0" y="0"/>
                  </a:cubicBezTo>
                </a:path>
              </a:pathLst>
            </a:custGeom>
            <a:solidFill>
              <a:srgbClr val="447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iśḻïďé"/>
            <p:cNvSpPr/>
            <p:nvPr/>
          </p:nvSpPr>
          <p:spPr bwMode="auto">
            <a:xfrm>
              <a:off x="6996113" y="4144963"/>
              <a:ext cx="303213" cy="306388"/>
            </a:xfrm>
            <a:custGeom>
              <a:avLst/>
              <a:gdLst>
                <a:gd name="T0" fmla="*/ 44 w 92"/>
                <a:gd name="T1" fmla="*/ 0 h 93"/>
                <a:gd name="T2" fmla="*/ 1 w 92"/>
                <a:gd name="T3" fmla="*/ 0 h 93"/>
                <a:gd name="T4" fmla="*/ 48 w 92"/>
                <a:gd name="T5" fmla="*/ 48 h 93"/>
                <a:gd name="T6" fmla="*/ 0 w 92"/>
                <a:gd name="T7" fmla="*/ 93 h 93"/>
                <a:gd name="T8" fmla="*/ 20 w 92"/>
                <a:gd name="T9" fmla="*/ 93 h 93"/>
                <a:gd name="T10" fmla="*/ 31 w 92"/>
                <a:gd name="T11" fmla="*/ 93 h 93"/>
                <a:gd name="T12" fmla="*/ 43 w 92"/>
                <a:gd name="T13" fmla="*/ 93 h 93"/>
                <a:gd name="T14" fmla="*/ 50 w 92"/>
                <a:gd name="T15" fmla="*/ 92 h 93"/>
                <a:gd name="T16" fmla="*/ 91 w 92"/>
                <a:gd name="T17" fmla="*/ 48 h 93"/>
                <a:gd name="T18" fmla="*/ 44 w 92"/>
                <a:gd name="T19" fmla="*/ 0 h 93"/>
                <a:gd name="T20" fmla="*/ 44 w 92"/>
                <a:gd name="T21" fmla="*/ 0 h 93"/>
                <a:gd name="T22" fmla="*/ 44 w 92"/>
                <a:gd name="T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3">
                  <a:moveTo>
                    <a:pt x="44" y="0"/>
                  </a:moveTo>
                  <a:cubicBezTo>
                    <a:pt x="1" y="0"/>
                    <a:pt x="1" y="0"/>
                    <a:pt x="1" y="0"/>
                  </a:cubicBezTo>
                  <a:cubicBezTo>
                    <a:pt x="28" y="0"/>
                    <a:pt x="49" y="22"/>
                    <a:pt x="48" y="48"/>
                  </a:cubicBezTo>
                  <a:cubicBezTo>
                    <a:pt x="47" y="73"/>
                    <a:pt x="25" y="93"/>
                    <a:pt x="0" y="93"/>
                  </a:cubicBezTo>
                  <a:cubicBezTo>
                    <a:pt x="20" y="93"/>
                    <a:pt x="20" y="93"/>
                    <a:pt x="20" y="93"/>
                  </a:cubicBezTo>
                  <a:cubicBezTo>
                    <a:pt x="31" y="93"/>
                    <a:pt x="31" y="93"/>
                    <a:pt x="31" y="93"/>
                  </a:cubicBezTo>
                  <a:cubicBezTo>
                    <a:pt x="43" y="93"/>
                    <a:pt x="43" y="93"/>
                    <a:pt x="43" y="93"/>
                  </a:cubicBezTo>
                  <a:cubicBezTo>
                    <a:pt x="45" y="93"/>
                    <a:pt x="48" y="93"/>
                    <a:pt x="50" y="92"/>
                  </a:cubicBezTo>
                  <a:cubicBezTo>
                    <a:pt x="72" y="89"/>
                    <a:pt x="90" y="71"/>
                    <a:pt x="91" y="48"/>
                  </a:cubicBezTo>
                  <a:cubicBezTo>
                    <a:pt x="92" y="22"/>
                    <a:pt x="71" y="0"/>
                    <a:pt x="44" y="0"/>
                  </a:cubicBezTo>
                  <a:cubicBezTo>
                    <a:pt x="44" y="0"/>
                    <a:pt x="44" y="0"/>
                    <a:pt x="44" y="0"/>
                  </a:cubicBezTo>
                  <a:cubicBezTo>
                    <a:pt x="44" y="0"/>
                    <a:pt x="44" y="0"/>
                    <a:pt x="44"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iṩḷïḋé"/>
            <p:cNvSpPr/>
            <p:nvPr/>
          </p:nvSpPr>
          <p:spPr bwMode="auto">
            <a:xfrm>
              <a:off x="7315201" y="3767138"/>
              <a:ext cx="188913" cy="187325"/>
            </a:xfrm>
            <a:custGeom>
              <a:avLst/>
              <a:gdLst>
                <a:gd name="T0" fmla="*/ 1 w 57"/>
                <a:gd name="T1" fmla="*/ 0 h 57"/>
                <a:gd name="T2" fmla="*/ 0 w 57"/>
                <a:gd name="T3" fmla="*/ 0 h 57"/>
                <a:gd name="T4" fmla="*/ 57 w 57"/>
                <a:gd name="T5" fmla="*/ 57 h 57"/>
                <a:gd name="T6" fmla="*/ 1 w 57"/>
                <a:gd name="T7" fmla="*/ 0 h 57"/>
              </a:gdLst>
              <a:ahLst/>
              <a:cxnLst>
                <a:cxn ang="0">
                  <a:pos x="T0" y="T1"/>
                </a:cxn>
                <a:cxn ang="0">
                  <a:pos x="T2" y="T3"/>
                </a:cxn>
                <a:cxn ang="0">
                  <a:pos x="T4" y="T5"/>
                </a:cxn>
                <a:cxn ang="0">
                  <a:pos x="T6" y="T7"/>
                </a:cxn>
              </a:cxnLst>
              <a:rect l="0" t="0" r="r" b="b"/>
              <a:pathLst>
                <a:path w="57" h="57">
                  <a:moveTo>
                    <a:pt x="1" y="0"/>
                  </a:moveTo>
                  <a:cubicBezTo>
                    <a:pt x="0" y="0"/>
                    <a:pt x="0" y="0"/>
                    <a:pt x="0" y="0"/>
                  </a:cubicBezTo>
                  <a:cubicBezTo>
                    <a:pt x="31" y="0"/>
                    <a:pt x="57" y="26"/>
                    <a:pt x="57" y="57"/>
                  </a:cubicBezTo>
                  <a:cubicBezTo>
                    <a:pt x="57" y="26"/>
                    <a:pt x="32" y="1"/>
                    <a:pt x="1" y="0"/>
                  </a:cubicBezTo>
                </a:path>
              </a:pathLst>
            </a:custGeom>
            <a:solidFill>
              <a:srgbClr val="447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îśḷíḓe"/>
            <p:cNvSpPr/>
            <p:nvPr/>
          </p:nvSpPr>
          <p:spPr bwMode="auto">
            <a:xfrm>
              <a:off x="7167563" y="3767138"/>
              <a:ext cx="336550" cy="377825"/>
            </a:xfrm>
            <a:custGeom>
              <a:avLst/>
              <a:gdLst>
                <a:gd name="T0" fmla="*/ 45 w 102"/>
                <a:gd name="T1" fmla="*/ 0 h 115"/>
                <a:gd name="T2" fmla="*/ 2 w 102"/>
                <a:gd name="T3" fmla="*/ 0 h 115"/>
                <a:gd name="T4" fmla="*/ 59 w 102"/>
                <a:gd name="T5" fmla="*/ 60 h 115"/>
                <a:gd name="T6" fmla="*/ 0 w 102"/>
                <a:gd name="T7" fmla="*/ 115 h 115"/>
                <a:gd name="T8" fmla="*/ 43 w 102"/>
                <a:gd name="T9" fmla="*/ 115 h 115"/>
                <a:gd name="T10" fmla="*/ 102 w 102"/>
                <a:gd name="T11" fmla="*/ 60 h 115"/>
                <a:gd name="T12" fmla="*/ 102 w 102"/>
                <a:gd name="T13" fmla="*/ 57 h 115"/>
                <a:gd name="T14" fmla="*/ 45 w 102"/>
                <a:gd name="T15" fmla="*/ 0 h 115"/>
                <a:gd name="T16" fmla="*/ 46 w 102"/>
                <a:gd name="T17" fmla="*/ 0 h 115"/>
                <a:gd name="T18" fmla="*/ 45 w 102"/>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15">
                  <a:moveTo>
                    <a:pt x="45" y="0"/>
                  </a:moveTo>
                  <a:cubicBezTo>
                    <a:pt x="2" y="0"/>
                    <a:pt x="2" y="0"/>
                    <a:pt x="2" y="0"/>
                  </a:cubicBezTo>
                  <a:cubicBezTo>
                    <a:pt x="34" y="0"/>
                    <a:pt x="60" y="27"/>
                    <a:pt x="59" y="60"/>
                  </a:cubicBezTo>
                  <a:cubicBezTo>
                    <a:pt x="57" y="91"/>
                    <a:pt x="31" y="115"/>
                    <a:pt x="0" y="115"/>
                  </a:cubicBezTo>
                  <a:cubicBezTo>
                    <a:pt x="43" y="115"/>
                    <a:pt x="43" y="115"/>
                    <a:pt x="43" y="115"/>
                  </a:cubicBezTo>
                  <a:cubicBezTo>
                    <a:pt x="74" y="115"/>
                    <a:pt x="100" y="91"/>
                    <a:pt x="102" y="60"/>
                  </a:cubicBezTo>
                  <a:cubicBezTo>
                    <a:pt x="102" y="59"/>
                    <a:pt x="102" y="58"/>
                    <a:pt x="102" y="57"/>
                  </a:cubicBezTo>
                  <a:cubicBezTo>
                    <a:pt x="102" y="26"/>
                    <a:pt x="76" y="0"/>
                    <a:pt x="45" y="0"/>
                  </a:cubicBezTo>
                  <a:cubicBezTo>
                    <a:pt x="46" y="0"/>
                    <a:pt x="46" y="0"/>
                    <a:pt x="46" y="0"/>
                  </a:cubicBezTo>
                  <a:cubicBezTo>
                    <a:pt x="45" y="0"/>
                    <a:pt x="45" y="0"/>
                    <a:pt x="45"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îṥlïďè"/>
            <p:cNvSpPr/>
            <p:nvPr/>
          </p:nvSpPr>
          <p:spPr bwMode="auto">
            <a:xfrm>
              <a:off x="7326313" y="3016250"/>
              <a:ext cx="452438" cy="750888"/>
            </a:xfrm>
            <a:custGeom>
              <a:avLst/>
              <a:gdLst>
                <a:gd name="T0" fmla="*/ 79 w 137"/>
                <a:gd name="T1" fmla="*/ 0 h 228"/>
                <a:gd name="T2" fmla="*/ 36 w 137"/>
                <a:gd name="T3" fmla="*/ 0 h 228"/>
                <a:gd name="T4" fmla="*/ 94 w 137"/>
                <a:gd name="T5" fmla="*/ 54 h 228"/>
                <a:gd name="T6" fmla="*/ 37 w 137"/>
                <a:gd name="T7" fmla="*/ 114 h 228"/>
                <a:gd name="T8" fmla="*/ 2 w 137"/>
                <a:gd name="T9" fmla="*/ 114 h 228"/>
                <a:gd name="T10" fmla="*/ 59 w 137"/>
                <a:gd name="T11" fmla="*/ 174 h 228"/>
                <a:gd name="T12" fmla="*/ 0 w 137"/>
                <a:gd name="T13" fmla="*/ 228 h 228"/>
                <a:gd name="T14" fmla="*/ 43 w 137"/>
                <a:gd name="T15" fmla="*/ 228 h 228"/>
                <a:gd name="T16" fmla="*/ 102 w 137"/>
                <a:gd name="T17" fmla="*/ 174 h 228"/>
                <a:gd name="T18" fmla="*/ 102 w 137"/>
                <a:gd name="T19" fmla="*/ 171 h 228"/>
                <a:gd name="T20" fmla="*/ 45 w 137"/>
                <a:gd name="T21" fmla="*/ 114 h 228"/>
                <a:gd name="T22" fmla="*/ 45 w 137"/>
                <a:gd name="T23" fmla="*/ 114 h 228"/>
                <a:gd name="T24" fmla="*/ 45 w 137"/>
                <a:gd name="T25" fmla="*/ 114 h 228"/>
                <a:gd name="T26" fmla="*/ 80 w 137"/>
                <a:gd name="T27" fmla="*/ 114 h 228"/>
                <a:gd name="T28" fmla="*/ 137 w 137"/>
                <a:gd name="T29" fmla="*/ 57 h 228"/>
                <a:gd name="T30" fmla="*/ 137 w 137"/>
                <a:gd name="T31" fmla="*/ 54 h 228"/>
                <a:gd name="T32" fmla="*/ 79 w 137"/>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228">
                  <a:moveTo>
                    <a:pt x="79" y="0"/>
                  </a:moveTo>
                  <a:cubicBezTo>
                    <a:pt x="36" y="0"/>
                    <a:pt x="36" y="0"/>
                    <a:pt x="36" y="0"/>
                  </a:cubicBezTo>
                  <a:cubicBezTo>
                    <a:pt x="66" y="0"/>
                    <a:pt x="93" y="24"/>
                    <a:pt x="94" y="54"/>
                  </a:cubicBezTo>
                  <a:cubicBezTo>
                    <a:pt x="96" y="87"/>
                    <a:pt x="70" y="114"/>
                    <a:pt x="37" y="114"/>
                  </a:cubicBezTo>
                  <a:cubicBezTo>
                    <a:pt x="2" y="114"/>
                    <a:pt x="2" y="114"/>
                    <a:pt x="2" y="114"/>
                  </a:cubicBezTo>
                  <a:cubicBezTo>
                    <a:pt x="35" y="114"/>
                    <a:pt x="61" y="141"/>
                    <a:pt x="59" y="174"/>
                  </a:cubicBezTo>
                  <a:cubicBezTo>
                    <a:pt x="58" y="205"/>
                    <a:pt x="31" y="228"/>
                    <a:pt x="0" y="228"/>
                  </a:cubicBezTo>
                  <a:cubicBezTo>
                    <a:pt x="43" y="228"/>
                    <a:pt x="43" y="228"/>
                    <a:pt x="43" y="228"/>
                  </a:cubicBezTo>
                  <a:cubicBezTo>
                    <a:pt x="74" y="228"/>
                    <a:pt x="101" y="205"/>
                    <a:pt x="102" y="174"/>
                  </a:cubicBezTo>
                  <a:cubicBezTo>
                    <a:pt x="102" y="173"/>
                    <a:pt x="102" y="172"/>
                    <a:pt x="102" y="171"/>
                  </a:cubicBezTo>
                  <a:cubicBezTo>
                    <a:pt x="102" y="140"/>
                    <a:pt x="77" y="114"/>
                    <a:pt x="45" y="114"/>
                  </a:cubicBezTo>
                  <a:cubicBezTo>
                    <a:pt x="45" y="114"/>
                    <a:pt x="45" y="114"/>
                    <a:pt x="45" y="114"/>
                  </a:cubicBezTo>
                  <a:cubicBezTo>
                    <a:pt x="45" y="114"/>
                    <a:pt x="45" y="114"/>
                    <a:pt x="45" y="114"/>
                  </a:cubicBezTo>
                  <a:cubicBezTo>
                    <a:pt x="80" y="114"/>
                    <a:pt x="80" y="114"/>
                    <a:pt x="80" y="114"/>
                  </a:cubicBezTo>
                  <a:cubicBezTo>
                    <a:pt x="112" y="114"/>
                    <a:pt x="137" y="89"/>
                    <a:pt x="137" y="57"/>
                  </a:cubicBezTo>
                  <a:cubicBezTo>
                    <a:pt x="137" y="56"/>
                    <a:pt x="137" y="55"/>
                    <a:pt x="137" y="54"/>
                  </a:cubicBezTo>
                  <a:cubicBezTo>
                    <a:pt x="136" y="24"/>
                    <a:pt x="109" y="0"/>
                    <a:pt x="79" y="0"/>
                  </a:cubicBezTo>
                </a:path>
              </a:pathLst>
            </a:custGeom>
            <a:solidFill>
              <a:srgbClr val="C7DD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ïṩḻïďè"/>
            <p:cNvSpPr/>
            <p:nvPr/>
          </p:nvSpPr>
          <p:spPr bwMode="auto">
            <a:xfrm>
              <a:off x="5159376" y="3044825"/>
              <a:ext cx="415925" cy="1304925"/>
            </a:xfrm>
            <a:prstGeom prst="rect">
              <a:avLst/>
            </a:prstGeom>
            <a:solidFill>
              <a:srgbClr val="73A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î$lîdê"/>
            <p:cNvSpPr/>
            <p:nvPr/>
          </p:nvSpPr>
          <p:spPr bwMode="auto">
            <a:xfrm>
              <a:off x="4479926" y="2968625"/>
              <a:ext cx="755650" cy="1457325"/>
            </a:xfrm>
            <a:prstGeom prst="rect">
              <a:avLst/>
            </a:prstGeom>
            <a:solidFill>
              <a:srgbClr val="2457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îṩľïde"/>
            <p:cNvSpPr/>
            <p:nvPr/>
          </p:nvSpPr>
          <p:spPr bwMode="auto">
            <a:xfrm>
              <a:off x="5299076" y="4030663"/>
              <a:ext cx="141288" cy="1412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ïsḻídê"/>
            <p:cNvSpPr/>
            <p:nvPr/>
          </p:nvSpPr>
          <p:spPr bwMode="auto">
            <a:xfrm>
              <a:off x="6081713" y="5529263"/>
              <a:ext cx="28575" cy="296863"/>
            </a:xfrm>
            <a:custGeom>
              <a:avLst/>
              <a:gdLst>
                <a:gd name="T0" fmla="*/ 6 w 9"/>
                <a:gd name="T1" fmla="*/ 0 h 90"/>
                <a:gd name="T2" fmla="*/ 1 w 9"/>
                <a:gd name="T3" fmla="*/ 0 h 90"/>
                <a:gd name="T4" fmla="*/ 0 w 9"/>
                <a:gd name="T5" fmla="*/ 90 h 90"/>
                <a:gd name="T6" fmla="*/ 9 w 9"/>
                <a:gd name="T7" fmla="*/ 90 h 90"/>
                <a:gd name="T8" fmla="*/ 9 w 9"/>
                <a:gd name="T9" fmla="*/ 0 h 90"/>
                <a:gd name="T10" fmla="*/ 6 w 9"/>
                <a:gd name="T11" fmla="*/ 0 h 90"/>
              </a:gdLst>
              <a:ahLst/>
              <a:cxnLst>
                <a:cxn ang="0">
                  <a:pos x="T0" y="T1"/>
                </a:cxn>
                <a:cxn ang="0">
                  <a:pos x="T2" y="T3"/>
                </a:cxn>
                <a:cxn ang="0">
                  <a:pos x="T4" y="T5"/>
                </a:cxn>
                <a:cxn ang="0">
                  <a:pos x="T6" y="T7"/>
                </a:cxn>
                <a:cxn ang="0">
                  <a:pos x="T8" y="T9"/>
                </a:cxn>
                <a:cxn ang="0">
                  <a:pos x="T10" y="T11"/>
                </a:cxn>
              </a:cxnLst>
              <a:rect l="0" t="0" r="r" b="b"/>
              <a:pathLst>
                <a:path w="9" h="90">
                  <a:moveTo>
                    <a:pt x="6" y="0"/>
                  </a:moveTo>
                  <a:cubicBezTo>
                    <a:pt x="4" y="0"/>
                    <a:pt x="3" y="0"/>
                    <a:pt x="1" y="0"/>
                  </a:cubicBezTo>
                  <a:cubicBezTo>
                    <a:pt x="0" y="90"/>
                    <a:pt x="0" y="90"/>
                    <a:pt x="0" y="90"/>
                  </a:cubicBezTo>
                  <a:cubicBezTo>
                    <a:pt x="9" y="90"/>
                    <a:pt x="9" y="90"/>
                    <a:pt x="9" y="90"/>
                  </a:cubicBezTo>
                  <a:cubicBezTo>
                    <a:pt x="9" y="0"/>
                    <a:pt x="9" y="0"/>
                    <a:pt x="9" y="0"/>
                  </a:cubicBezTo>
                  <a:cubicBezTo>
                    <a:pt x="8" y="0"/>
                    <a:pt x="7" y="0"/>
                    <a:pt x="6"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7" name="iŝlïḍé"/>
            <p:cNvSpPr/>
            <p:nvPr/>
          </p:nvSpPr>
          <p:spPr bwMode="auto">
            <a:xfrm>
              <a:off x="6078538" y="1028700"/>
              <a:ext cx="28575" cy="177800"/>
            </a:xfrm>
            <a:custGeom>
              <a:avLst/>
              <a:gdLst>
                <a:gd name="T0" fmla="*/ 7 w 9"/>
                <a:gd name="T1" fmla="*/ 54 h 54"/>
                <a:gd name="T2" fmla="*/ 8 w 9"/>
                <a:gd name="T3" fmla="*/ 54 h 54"/>
                <a:gd name="T4" fmla="*/ 9 w 9"/>
                <a:gd name="T5" fmla="*/ 0 h 54"/>
                <a:gd name="T6" fmla="*/ 0 w 9"/>
                <a:gd name="T7" fmla="*/ 0 h 54"/>
                <a:gd name="T8" fmla="*/ 0 w 9"/>
                <a:gd name="T9" fmla="*/ 54 h 54"/>
                <a:gd name="T10" fmla="*/ 7 w 9"/>
                <a:gd name="T11" fmla="*/ 54 h 54"/>
              </a:gdLst>
              <a:ahLst/>
              <a:cxnLst>
                <a:cxn ang="0">
                  <a:pos x="T0" y="T1"/>
                </a:cxn>
                <a:cxn ang="0">
                  <a:pos x="T2" y="T3"/>
                </a:cxn>
                <a:cxn ang="0">
                  <a:pos x="T4" y="T5"/>
                </a:cxn>
                <a:cxn ang="0">
                  <a:pos x="T6" y="T7"/>
                </a:cxn>
                <a:cxn ang="0">
                  <a:pos x="T8" y="T9"/>
                </a:cxn>
                <a:cxn ang="0">
                  <a:pos x="T10" y="T11"/>
                </a:cxn>
              </a:cxnLst>
              <a:rect l="0" t="0" r="r" b="b"/>
              <a:pathLst>
                <a:path w="9" h="54">
                  <a:moveTo>
                    <a:pt x="7" y="54"/>
                  </a:moveTo>
                  <a:cubicBezTo>
                    <a:pt x="8" y="54"/>
                    <a:pt x="8" y="54"/>
                    <a:pt x="8" y="54"/>
                  </a:cubicBezTo>
                  <a:cubicBezTo>
                    <a:pt x="9" y="0"/>
                    <a:pt x="9" y="0"/>
                    <a:pt x="9" y="0"/>
                  </a:cubicBezTo>
                  <a:cubicBezTo>
                    <a:pt x="0" y="0"/>
                    <a:pt x="0" y="0"/>
                    <a:pt x="0" y="0"/>
                  </a:cubicBezTo>
                  <a:cubicBezTo>
                    <a:pt x="0" y="54"/>
                    <a:pt x="0" y="54"/>
                    <a:pt x="0" y="54"/>
                  </a:cubicBezTo>
                  <a:cubicBezTo>
                    <a:pt x="2" y="54"/>
                    <a:pt x="5" y="54"/>
                    <a:pt x="7" y="5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8" name="i$ľídé"/>
            <p:cNvSpPr/>
            <p:nvPr/>
          </p:nvSpPr>
          <p:spPr bwMode="auto">
            <a:xfrm>
              <a:off x="3690938" y="3414713"/>
              <a:ext cx="296863" cy="28575"/>
            </a:xfrm>
            <a:custGeom>
              <a:avLst/>
              <a:gdLst>
                <a:gd name="T0" fmla="*/ 90 w 90"/>
                <a:gd name="T1" fmla="*/ 6 h 9"/>
                <a:gd name="T2" fmla="*/ 90 w 90"/>
                <a:gd name="T3" fmla="*/ 1 h 9"/>
                <a:gd name="T4" fmla="*/ 0 w 90"/>
                <a:gd name="T5" fmla="*/ 0 h 9"/>
                <a:gd name="T6" fmla="*/ 0 w 90"/>
                <a:gd name="T7" fmla="*/ 9 h 9"/>
                <a:gd name="T8" fmla="*/ 90 w 90"/>
                <a:gd name="T9" fmla="*/ 9 h 9"/>
                <a:gd name="T10" fmla="*/ 90 w 90"/>
                <a:gd name="T11" fmla="*/ 6 h 9"/>
              </a:gdLst>
              <a:ahLst/>
              <a:cxnLst>
                <a:cxn ang="0">
                  <a:pos x="T0" y="T1"/>
                </a:cxn>
                <a:cxn ang="0">
                  <a:pos x="T2" y="T3"/>
                </a:cxn>
                <a:cxn ang="0">
                  <a:pos x="T4" y="T5"/>
                </a:cxn>
                <a:cxn ang="0">
                  <a:pos x="T6" y="T7"/>
                </a:cxn>
                <a:cxn ang="0">
                  <a:pos x="T8" y="T9"/>
                </a:cxn>
                <a:cxn ang="0">
                  <a:pos x="T10" y="T11"/>
                </a:cxn>
              </a:cxnLst>
              <a:rect l="0" t="0" r="r" b="b"/>
              <a:pathLst>
                <a:path w="90" h="9">
                  <a:moveTo>
                    <a:pt x="90" y="6"/>
                  </a:moveTo>
                  <a:cubicBezTo>
                    <a:pt x="90" y="4"/>
                    <a:pt x="90" y="3"/>
                    <a:pt x="90" y="1"/>
                  </a:cubicBezTo>
                  <a:cubicBezTo>
                    <a:pt x="0" y="0"/>
                    <a:pt x="0" y="0"/>
                    <a:pt x="0" y="0"/>
                  </a:cubicBezTo>
                  <a:cubicBezTo>
                    <a:pt x="0" y="9"/>
                    <a:pt x="0" y="9"/>
                    <a:pt x="0" y="9"/>
                  </a:cubicBezTo>
                  <a:cubicBezTo>
                    <a:pt x="90" y="9"/>
                    <a:pt x="90" y="9"/>
                    <a:pt x="90" y="9"/>
                  </a:cubicBezTo>
                  <a:cubicBezTo>
                    <a:pt x="90" y="8"/>
                    <a:pt x="90" y="7"/>
                    <a:pt x="90"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9" name="ïśļíḍe"/>
            <p:cNvSpPr/>
            <p:nvPr/>
          </p:nvSpPr>
          <p:spPr bwMode="auto">
            <a:xfrm>
              <a:off x="8320088" y="3411538"/>
              <a:ext cx="177800" cy="28575"/>
            </a:xfrm>
            <a:custGeom>
              <a:avLst/>
              <a:gdLst>
                <a:gd name="T0" fmla="*/ 0 w 54"/>
                <a:gd name="T1" fmla="*/ 7 h 9"/>
                <a:gd name="T2" fmla="*/ 0 w 54"/>
                <a:gd name="T3" fmla="*/ 8 h 9"/>
                <a:gd name="T4" fmla="*/ 54 w 54"/>
                <a:gd name="T5" fmla="*/ 9 h 9"/>
                <a:gd name="T6" fmla="*/ 54 w 54"/>
                <a:gd name="T7" fmla="*/ 0 h 9"/>
                <a:gd name="T8" fmla="*/ 0 w 54"/>
                <a:gd name="T9" fmla="*/ 0 h 9"/>
                <a:gd name="T10" fmla="*/ 0 w 54"/>
                <a:gd name="T11" fmla="*/ 7 h 9"/>
              </a:gdLst>
              <a:ahLst/>
              <a:cxnLst>
                <a:cxn ang="0">
                  <a:pos x="T0" y="T1"/>
                </a:cxn>
                <a:cxn ang="0">
                  <a:pos x="T2" y="T3"/>
                </a:cxn>
                <a:cxn ang="0">
                  <a:pos x="T4" y="T5"/>
                </a:cxn>
                <a:cxn ang="0">
                  <a:pos x="T6" y="T7"/>
                </a:cxn>
                <a:cxn ang="0">
                  <a:pos x="T8" y="T9"/>
                </a:cxn>
                <a:cxn ang="0">
                  <a:pos x="T10" y="T11"/>
                </a:cxn>
              </a:cxnLst>
              <a:rect l="0" t="0" r="r" b="b"/>
              <a:pathLst>
                <a:path w="54" h="9">
                  <a:moveTo>
                    <a:pt x="0" y="7"/>
                  </a:moveTo>
                  <a:cubicBezTo>
                    <a:pt x="0" y="8"/>
                    <a:pt x="0" y="8"/>
                    <a:pt x="0" y="8"/>
                  </a:cubicBezTo>
                  <a:cubicBezTo>
                    <a:pt x="54" y="9"/>
                    <a:pt x="54" y="9"/>
                    <a:pt x="54" y="9"/>
                  </a:cubicBezTo>
                  <a:cubicBezTo>
                    <a:pt x="54" y="0"/>
                    <a:pt x="54" y="0"/>
                    <a:pt x="54" y="0"/>
                  </a:cubicBezTo>
                  <a:cubicBezTo>
                    <a:pt x="0" y="0"/>
                    <a:pt x="0" y="0"/>
                    <a:pt x="0" y="0"/>
                  </a:cubicBezTo>
                  <a:cubicBezTo>
                    <a:pt x="0" y="2"/>
                    <a:pt x="0" y="5"/>
                    <a:pt x="0" y="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0" name="íşliḓe"/>
            <p:cNvSpPr/>
            <p:nvPr/>
          </p:nvSpPr>
          <p:spPr bwMode="auto">
            <a:xfrm>
              <a:off x="4381501" y="1724025"/>
              <a:ext cx="230188" cy="230188"/>
            </a:xfrm>
            <a:custGeom>
              <a:avLst/>
              <a:gdLst>
                <a:gd name="T0" fmla="*/ 66 w 70"/>
                <a:gd name="T1" fmla="*/ 68 h 70"/>
                <a:gd name="T2" fmla="*/ 70 w 70"/>
                <a:gd name="T3" fmla="*/ 64 h 70"/>
                <a:gd name="T4" fmla="*/ 7 w 70"/>
                <a:gd name="T5" fmla="*/ 0 h 70"/>
                <a:gd name="T6" fmla="*/ 0 w 70"/>
                <a:gd name="T7" fmla="*/ 6 h 70"/>
                <a:gd name="T8" fmla="*/ 65 w 70"/>
                <a:gd name="T9" fmla="*/ 70 h 70"/>
                <a:gd name="T10" fmla="*/ 66 w 70"/>
                <a:gd name="T11" fmla="*/ 68 h 70"/>
              </a:gdLst>
              <a:ahLst/>
              <a:cxnLst>
                <a:cxn ang="0">
                  <a:pos x="T0" y="T1"/>
                </a:cxn>
                <a:cxn ang="0">
                  <a:pos x="T2" y="T3"/>
                </a:cxn>
                <a:cxn ang="0">
                  <a:pos x="T4" y="T5"/>
                </a:cxn>
                <a:cxn ang="0">
                  <a:pos x="T6" y="T7"/>
                </a:cxn>
                <a:cxn ang="0">
                  <a:pos x="T8" y="T9"/>
                </a:cxn>
                <a:cxn ang="0">
                  <a:pos x="T10" y="T11"/>
                </a:cxn>
              </a:cxnLst>
              <a:rect l="0" t="0" r="r" b="b"/>
              <a:pathLst>
                <a:path w="70" h="70">
                  <a:moveTo>
                    <a:pt x="66" y="68"/>
                  </a:moveTo>
                  <a:cubicBezTo>
                    <a:pt x="68" y="66"/>
                    <a:pt x="69" y="65"/>
                    <a:pt x="70" y="64"/>
                  </a:cubicBezTo>
                  <a:cubicBezTo>
                    <a:pt x="7" y="0"/>
                    <a:pt x="7" y="0"/>
                    <a:pt x="7" y="0"/>
                  </a:cubicBezTo>
                  <a:cubicBezTo>
                    <a:pt x="0" y="6"/>
                    <a:pt x="0" y="6"/>
                    <a:pt x="0" y="6"/>
                  </a:cubicBezTo>
                  <a:cubicBezTo>
                    <a:pt x="65" y="70"/>
                    <a:pt x="65" y="70"/>
                    <a:pt x="65" y="70"/>
                  </a:cubicBezTo>
                  <a:cubicBezTo>
                    <a:pt x="65" y="69"/>
                    <a:pt x="66" y="68"/>
                    <a:pt x="66" y="68"/>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1" name="îṧľiďê"/>
            <p:cNvSpPr/>
            <p:nvPr/>
          </p:nvSpPr>
          <p:spPr bwMode="auto">
            <a:xfrm>
              <a:off x="7659688" y="4986338"/>
              <a:ext cx="147638" cy="144463"/>
            </a:xfrm>
            <a:custGeom>
              <a:avLst/>
              <a:gdLst>
                <a:gd name="T0" fmla="*/ 1 w 45"/>
                <a:gd name="T1" fmla="*/ 5 h 44"/>
                <a:gd name="T2" fmla="*/ 0 w 45"/>
                <a:gd name="T3" fmla="*/ 6 h 44"/>
                <a:gd name="T4" fmla="*/ 38 w 45"/>
                <a:gd name="T5" fmla="*/ 44 h 44"/>
                <a:gd name="T6" fmla="*/ 45 w 45"/>
                <a:gd name="T7" fmla="*/ 38 h 44"/>
                <a:gd name="T8" fmla="*/ 6 w 45"/>
                <a:gd name="T9" fmla="*/ 0 h 44"/>
                <a:gd name="T10" fmla="*/ 1 w 45"/>
                <a:gd name="T11" fmla="*/ 5 h 44"/>
              </a:gdLst>
              <a:ahLst/>
              <a:cxnLst>
                <a:cxn ang="0">
                  <a:pos x="T0" y="T1"/>
                </a:cxn>
                <a:cxn ang="0">
                  <a:pos x="T2" y="T3"/>
                </a:cxn>
                <a:cxn ang="0">
                  <a:pos x="T4" y="T5"/>
                </a:cxn>
                <a:cxn ang="0">
                  <a:pos x="T6" y="T7"/>
                </a:cxn>
                <a:cxn ang="0">
                  <a:pos x="T8" y="T9"/>
                </a:cxn>
                <a:cxn ang="0">
                  <a:pos x="T10" y="T11"/>
                </a:cxn>
              </a:cxnLst>
              <a:rect l="0" t="0" r="r" b="b"/>
              <a:pathLst>
                <a:path w="45" h="44">
                  <a:moveTo>
                    <a:pt x="1" y="5"/>
                  </a:moveTo>
                  <a:cubicBezTo>
                    <a:pt x="0" y="6"/>
                    <a:pt x="0" y="6"/>
                    <a:pt x="0" y="6"/>
                  </a:cubicBezTo>
                  <a:cubicBezTo>
                    <a:pt x="38" y="44"/>
                    <a:pt x="38" y="44"/>
                    <a:pt x="38" y="44"/>
                  </a:cubicBezTo>
                  <a:cubicBezTo>
                    <a:pt x="45" y="38"/>
                    <a:pt x="45" y="38"/>
                    <a:pt x="45" y="38"/>
                  </a:cubicBezTo>
                  <a:cubicBezTo>
                    <a:pt x="6" y="0"/>
                    <a:pt x="6" y="0"/>
                    <a:pt x="6" y="0"/>
                  </a:cubicBezTo>
                  <a:cubicBezTo>
                    <a:pt x="5" y="2"/>
                    <a:pt x="3" y="4"/>
                    <a:pt x="1" y="5"/>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2" name="îṩlïḓe"/>
            <p:cNvSpPr/>
            <p:nvPr/>
          </p:nvSpPr>
          <p:spPr bwMode="auto">
            <a:xfrm>
              <a:off x="7570788" y="1717675"/>
              <a:ext cx="230188" cy="230188"/>
            </a:xfrm>
            <a:custGeom>
              <a:avLst/>
              <a:gdLst>
                <a:gd name="T0" fmla="*/ 2 w 70"/>
                <a:gd name="T1" fmla="*/ 66 h 70"/>
                <a:gd name="T2" fmla="*/ 6 w 70"/>
                <a:gd name="T3" fmla="*/ 70 h 70"/>
                <a:gd name="T4" fmla="*/ 70 w 70"/>
                <a:gd name="T5" fmla="*/ 7 h 70"/>
                <a:gd name="T6" fmla="*/ 64 w 70"/>
                <a:gd name="T7" fmla="*/ 0 h 70"/>
                <a:gd name="T8" fmla="*/ 0 w 70"/>
                <a:gd name="T9" fmla="*/ 65 h 70"/>
                <a:gd name="T10" fmla="*/ 2 w 70"/>
                <a:gd name="T11" fmla="*/ 66 h 70"/>
              </a:gdLst>
              <a:ahLst/>
              <a:cxnLst>
                <a:cxn ang="0">
                  <a:pos x="T0" y="T1"/>
                </a:cxn>
                <a:cxn ang="0">
                  <a:pos x="T2" y="T3"/>
                </a:cxn>
                <a:cxn ang="0">
                  <a:pos x="T4" y="T5"/>
                </a:cxn>
                <a:cxn ang="0">
                  <a:pos x="T6" y="T7"/>
                </a:cxn>
                <a:cxn ang="0">
                  <a:pos x="T8" y="T9"/>
                </a:cxn>
                <a:cxn ang="0">
                  <a:pos x="T10" y="T11"/>
                </a:cxn>
              </a:cxnLst>
              <a:rect l="0" t="0" r="r" b="b"/>
              <a:pathLst>
                <a:path w="70" h="70">
                  <a:moveTo>
                    <a:pt x="2" y="66"/>
                  </a:moveTo>
                  <a:cubicBezTo>
                    <a:pt x="4" y="68"/>
                    <a:pt x="5" y="69"/>
                    <a:pt x="6" y="70"/>
                  </a:cubicBezTo>
                  <a:cubicBezTo>
                    <a:pt x="70" y="7"/>
                    <a:pt x="70" y="7"/>
                    <a:pt x="70" y="7"/>
                  </a:cubicBezTo>
                  <a:cubicBezTo>
                    <a:pt x="64" y="0"/>
                    <a:pt x="64" y="0"/>
                    <a:pt x="64" y="0"/>
                  </a:cubicBezTo>
                  <a:cubicBezTo>
                    <a:pt x="0" y="65"/>
                    <a:pt x="0" y="65"/>
                    <a:pt x="0" y="65"/>
                  </a:cubicBezTo>
                  <a:cubicBezTo>
                    <a:pt x="1" y="65"/>
                    <a:pt x="2" y="66"/>
                    <a:pt x="2" y="6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3" name="iṧḻîḑê"/>
            <p:cNvSpPr/>
            <p:nvPr/>
          </p:nvSpPr>
          <p:spPr bwMode="auto">
            <a:xfrm>
              <a:off x="4387851" y="4989513"/>
              <a:ext cx="144463" cy="147638"/>
            </a:xfrm>
            <a:custGeom>
              <a:avLst/>
              <a:gdLst>
                <a:gd name="T0" fmla="*/ 39 w 44"/>
                <a:gd name="T1" fmla="*/ 1 h 45"/>
                <a:gd name="T2" fmla="*/ 38 w 44"/>
                <a:gd name="T3" fmla="*/ 0 h 45"/>
                <a:gd name="T4" fmla="*/ 0 w 44"/>
                <a:gd name="T5" fmla="*/ 38 h 45"/>
                <a:gd name="T6" fmla="*/ 6 w 44"/>
                <a:gd name="T7" fmla="*/ 45 h 45"/>
                <a:gd name="T8" fmla="*/ 44 w 44"/>
                <a:gd name="T9" fmla="*/ 6 h 45"/>
                <a:gd name="T10" fmla="*/ 39 w 44"/>
                <a:gd name="T11" fmla="*/ 1 h 45"/>
              </a:gdLst>
              <a:ahLst/>
              <a:cxnLst>
                <a:cxn ang="0">
                  <a:pos x="T0" y="T1"/>
                </a:cxn>
                <a:cxn ang="0">
                  <a:pos x="T2" y="T3"/>
                </a:cxn>
                <a:cxn ang="0">
                  <a:pos x="T4" y="T5"/>
                </a:cxn>
                <a:cxn ang="0">
                  <a:pos x="T6" y="T7"/>
                </a:cxn>
                <a:cxn ang="0">
                  <a:pos x="T8" y="T9"/>
                </a:cxn>
                <a:cxn ang="0">
                  <a:pos x="T10" y="T11"/>
                </a:cxn>
              </a:cxnLst>
              <a:rect l="0" t="0" r="r" b="b"/>
              <a:pathLst>
                <a:path w="44" h="45">
                  <a:moveTo>
                    <a:pt x="39" y="1"/>
                  </a:moveTo>
                  <a:cubicBezTo>
                    <a:pt x="38" y="0"/>
                    <a:pt x="38" y="0"/>
                    <a:pt x="38" y="0"/>
                  </a:cubicBezTo>
                  <a:cubicBezTo>
                    <a:pt x="0" y="38"/>
                    <a:pt x="0" y="38"/>
                    <a:pt x="0" y="38"/>
                  </a:cubicBezTo>
                  <a:cubicBezTo>
                    <a:pt x="6" y="45"/>
                    <a:pt x="6" y="45"/>
                    <a:pt x="6" y="45"/>
                  </a:cubicBezTo>
                  <a:cubicBezTo>
                    <a:pt x="44" y="6"/>
                    <a:pt x="44" y="6"/>
                    <a:pt x="44" y="6"/>
                  </a:cubicBezTo>
                  <a:cubicBezTo>
                    <a:pt x="42" y="5"/>
                    <a:pt x="40" y="3"/>
                    <a:pt x="39"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4" name="í$ľïdê"/>
            <p:cNvSpPr/>
            <p:nvPr/>
          </p:nvSpPr>
          <p:spPr bwMode="auto">
            <a:xfrm>
              <a:off x="8045451" y="2530475"/>
              <a:ext cx="290513" cy="134938"/>
            </a:xfrm>
            <a:custGeom>
              <a:avLst/>
              <a:gdLst>
                <a:gd name="T0" fmla="*/ 1 w 88"/>
                <a:gd name="T1" fmla="*/ 36 h 41"/>
                <a:gd name="T2" fmla="*/ 3 w 88"/>
                <a:gd name="T3" fmla="*/ 41 h 41"/>
                <a:gd name="T4" fmla="*/ 88 w 88"/>
                <a:gd name="T5" fmla="*/ 8 h 41"/>
                <a:gd name="T6" fmla="*/ 84 w 88"/>
                <a:gd name="T7" fmla="*/ 0 h 41"/>
                <a:gd name="T8" fmla="*/ 0 w 88"/>
                <a:gd name="T9" fmla="*/ 33 h 41"/>
                <a:gd name="T10" fmla="*/ 1 w 88"/>
                <a:gd name="T11" fmla="*/ 36 h 41"/>
              </a:gdLst>
              <a:ahLst/>
              <a:cxnLst>
                <a:cxn ang="0">
                  <a:pos x="T0" y="T1"/>
                </a:cxn>
                <a:cxn ang="0">
                  <a:pos x="T2" y="T3"/>
                </a:cxn>
                <a:cxn ang="0">
                  <a:pos x="T4" y="T5"/>
                </a:cxn>
                <a:cxn ang="0">
                  <a:pos x="T6" y="T7"/>
                </a:cxn>
                <a:cxn ang="0">
                  <a:pos x="T8" y="T9"/>
                </a:cxn>
                <a:cxn ang="0">
                  <a:pos x="T10" y="T11"/>
                </a:cxn>
              </a:cxnLst>
              <a:rect l="0" t="0" r="r" b="b"/>
              <a:pathLst>
                <a:path w="88" h="41">
                  <a:moveTo>
                    <a:pt x="1" y="36"/>
                  </a:moveTo>
                  <a:cubicBezTo>
                    <a:pt x="2" y="38"/>
                    <a:pt x="3" y="39"/>
                    <a:pt x="3" y="41"/>
                  </a:cubicBezTo>
                  <a:cubicBezTo>
                    <a:pt x="88" y="8"/>
                    <a:pt x="88" y="8"/>
                    <a:pt x="88" y="8"/>
                  </a:cubicBezTo>
                  <a:cubicBezTo>
                    <a:pt x="84" y="0"/>
                    <a:pt x="84" y="0"/>
                    <a:pt x="84" y="0"/>
                  </a:cubicBezTo>
                  <a:cubicBezTo>
                    <a:pt x="0" y="33"/>
                    <a:pt x="0" y="33"/>
                    <a:pt x="0" y="33"/>
                  </a:cubicBezTo>
                  <a:cubicBezTo>
                    <a:pt x="1" y="34"/>
                    <a:pt x="1" y="35"/>
                    <a:pt x="1" y="3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5" name="îṣļïďe"/>
            <p:cNvSpPr/>
            <p:nvPr/>
          </p:nvSpPr>
          <p:spPr bwMode="auto">
            <a:xfrm>
              <a:off x="3852863" y="4230688"/>
              <a:ext cx="177800" cy="93663"/>
            </a:xfrm>
            <a:custGeom>
              <a:avLst/>
              <a:gdLst>
                <a:gd name="T0" fmla="*/ 51 w 54"/>
                <a:gd name="T1" fmla="*/ 1 h 28"/>
                <a:gd name="T2" fmla="*/ 51 w 54"/>
                <a:gd name="T3" fmla="*/ 0 h 28"/>
                <a:gd name="T4" fmla="*/ 0 w 54"/>
                <a:gd name="T5" fmla="*/ 20 h 28"/>
                <a:gd name="T6" fmla="*/ 4 w 54"/>
                <a:gd name="T7" fmla="*/ 28 h 28"/>
                <a:gd name="T8" fmla="*/ 54 w 54"/>
                <a:gd name="T9" fmla="*/ 8 h 28"/>
                <a:gd name="T10" fmla="*/ 51 w 54"/>
                <a:gd name="T11" fmla="*/ 1 h 28"/>
              </a:gdLst>
              <a:ahLst/>
              <a:cxnLst>
                <a:cxn ang="0">
                  <a:pos x="T0" y="T1"/>
                </a:cxn>
                <a:cxn ang="0">
                  <a:pos x="T2" y="T3"/>
                </a:cxn>
                <a:cxn ang="0">
                  <a:pos x="T4" y="T5"/>
                </a:cxn>
                <a:cxn ang="0">
                  <a:pos x="T6" y="T7"/>
                </a:cxn>
                <a:cxn ang="0">
                  <a:pos x="T8" y="T9"/>
                </a:cxn>
                <a:cxn ang="0">
                  <a:pos x="T10" y="T11"/>
                </a:cxn>
              </a:cxnLst>
              <a:rect l="0" t="0" r="r" b="b"/>
              <a:pathLst>
                <a:path w="54" h="28">
                  <a:moveTo>
                    <a:pt x="51" y="1"/>
                  </a:moveTo>
                  <a:cubicBezTo>
                    <a:pt x="51" y="0"/>
                    <a:pt x="51" y="0"/>
                    <a:pt x="51" y="0"/>
                  </a:cubicBezTo>
                  <a:cubicBezTo>
                    <a:pt x="0" y="20"/>
                    <a:pt x="0" y="20"/>
                    <a:pt x="0" y="20"/>
                  </a:cubicBezTo>
                  <a:cubicBezTo>
                    <a:pt x="4" y="28"/>
                    <a:pt x="4" y="28"/>
                    <a:pt x="4" y="28"/>
                  </a:cubicBezTo>
                  <a:cubicBezTo>
                    <a:pt x="54" y="8"/>
                    <a:pt x="54" y="8"/>
                    <a:pt x="54" y="8"/>
                  </a:cubicBezTo>
                  <a:cubicBezTo>
                    <a:pt x="53" y="6"/>
                    <a:pt x="52" y="4"/>
                    <a:pt x="51"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6" name="ïs1idé"/>
            <p:cNvSpPr/>
            <p:nvPr/>
          </p:nvSpPr>
          <p:spPr bwMode="auto">
            <a:xfrm>
              <a:off x="8061326" y="4144963"/>
              <a:ext cx="290513" cy="128588"/>
            </a:xfrm>
            <a:custGeom>
              <a:avLst/>
              <a:gdLst>
                <a:gd name="T0" fmla="*/ 2 w 88"/>
                <a:gd name="T1" fmla="*/ 2 h 39"/>
                <a:gd name="T2" fmla="*/ 0 w 88"/>
                <a:gd name="T3" fmla="*/ 7 h 39"/>
                <a:gd name="T4" fmla="*/ 85 w 88"/>
                <a:gd name="T5" fmla="*/ 39 h 39"/>
                <a:gd name="T6" fmla="*/ 88 w 88"/>
                <a:gd name="T7" fmla="*/ 31 h 39"/>
                <a:gd name="T8" fmla="*/ 3 w 88"/>
                <a:gd name="T9" fmla="*/ 0 h 39"/>
                <a:gd name="T10" fmla="*/ 2 w 88"/>
                <a:gd name="T11" fmla="*/ 2 h 39"/>
              </a:gdLst>
              <a:ahLst/>
              <a:cxnLst>
                <a:cxn ang="0">
                  <a:pos x="T0" y="T1"/>
                </a:cxn>
                <a:cxn ang="0">
                  <a:pos x="T2" y="T3"/>
                </a:cxn>
                <a:cxn ang="0">
                  <a:pos x="T4" y="T5"/>
                </a:cxn>
                <a:cxn ang="0">
                  <a:pos x="T6" y="T7"/>
                </a:cxn>
                <a:cxn ang="0">
                  <a:pos x="T8" y="T9"/>
                </a:cxn>
                <a:cxn ang="0">
                  <a:pos x="T10" y="T11"/>
                </a:cxn>
              </a:cxnLst>
              <a:rect l="0" t="0" r="r" b="b"/>
              <a:pathLst>
                <a:path w="88" h="39">
                  <a:moveTo>
                    <a:pt x="2" y="2"/>
                  </a:moveTo>
                  <a:cubicBezTo>
                    <a:pt x="2" y="4"/>
                    <a:pt x="1" y="6"/>
                    <a:pt x="0" y="7"/>
                  </a:cubicBezTo>
                  <a:cubicBezTo>
                    <a:pt x="85" y="39"/>
                    <a:pt x="85" y="39"/>
                    <a:pt x="85" y="39"/>
                  </a:cubicBezTo>
                  <a:cubicBezTo>
                    <a:pt x="88" y="31"/>
                    <a:pt x="88" y="31"/>
                    <a:pt x="88" y="31"/>
                  </a:cubicBezTo>
                  <a:cubicBezTo>
                    <a:pt x="3" y="0"/>
                    <a:pt x="3" y="0"/>
                    <a:pt x="3" y="0"/>
                  </a:cubicBezTo>
                  <a:cubicBezTo>
                    <a:pt x="3" y="1"/>
                    <a:pt x="3" y="2"/>
                    <a:pt x="2" y="2"/>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7" name="işlîďé"/>
            <p:cNvSpPr/>
            <p:nvPr/>
          </p:nvSpPr>
          <p:spPr bwMode="auto">
            <a:xfrm>
              <a:off x="3835401" y="2581275"/>
              <a:ext cx="176213" cy="88900"/>
            </a:xfrm>
            <a:custGeom>
              <a:avLst/>
              <a:gdLst>
                <a:gd name="T0" fmla="*/ 53 w 53"/>
                <a:gd name="T1" fmla="*/ 20 h 27"/>
                <a:gd name="T2" fmla="*/ 53 w 53"/>
                <a:gd name="T3" fmla="*/ 19 h 27"/>
                <a:gd name="T4" fmla="*/ 3 w 53"/>
                <a:gd name="T5" fmla="*/ 0 h 27"/>
                <a:gd name="T6" fmla="*/ 0 w 53"/>
                <a:gd name="T7" fmla="*/ 8 h 27"/>
                <a:gd name="T8" fmla="*/ 50 w 53"/>
                <a:gd name="T9" fmla="*/ 27 h 27"/>
                <a:gd name="T10" fmla="*/ 53 w 53"/>
                <a:gd name="T11" fmla="*/ 20 h 27"/>
              </a:gdLst>
              <a:ahLst/>
              <a:cxnLst>
                <a:cxn ang="0">
                  <a:pos x="T0" y="T1"/>
                </a:cxn>
                <a:cxn ang="0">
                  <a:pos x="T2" y="T3"/>
                </a:cxn>
                <a:cxn ang="0">
                  <a:pos x="T4" y="T5"/>
                </a:cxn>
                <a:cxn ang="0">
                  <a:pos x="T6" y="T7"/>
                </a:cxn>
                <a:cxn ang="0">
                  <a:pos x="T8" y="T9"/>
                </a:cxn>
                <a:cxn ang="0">
                  <a:pos x="T10" y="T11"/>
                </a:cxn>
              </a:cxnLst>
              <a:rect l="0" t="0" r="r" b="b"/>
              <a:pathLst>
                <a:path w="53" h="27">
                  <a:moveTo>
                    <a:pt x="53" y="20"/>
                  </a:moveTo>
                  <a:cubicBezTo>
                    <a:pt x="53" y="19"/>
                    <a:pt x="53" y="19"/>
                    <a:pt x="53" y="19"/>
                  </a:cubicBezTo>
                  <a:cubicBezTo>
                    <a:pt x="3" y="0"/>
                    <a:pt x="3" y="0"/>
                    <a:pt x="3" y="0"/>
                  </a:cubicBezTo>
                  <a:cubicBezTo>
                    <a:pt x="0" y="8"/>
                    <a:pt x="0" y="8"/>
                    <a:pt x="0" y="8"/>
                  </a:cubicBezTo>
                  <a:cubicBezTo>
                    <a:pt x="50" y="27"/>
                    <a:pt x="50" y="27"/>
                    <a:pt x="50" y="27"/>
                  </a:cubicBezTo>
                  <a:cubicBezTo>
                    <a:pt x="51" y="24"/>
                    <a:pt x="52" y="22"/>
                    <a:pt x="53" y="2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8" name="išļídé"/>
            <p:cNvSpPr/>
            <p:nvPr/>
          </p:nvSpPr>
          <p:spPr bwMode="auto">
            <a:xfrm>
              <a:off x="6883401" y="5364163"/>
              <a:ext cx="138113" cy="287338"/>
            </a:xfrm>
            <a:custGeom>
              <a:avLst/>
              <a:gdLst>
                <a:gd name="T0" fmla="*/ 5 w 42"/>
                <a:gd name="T1" fmla="*/ 1 h 87"/>
                <a:gd name="T2" fmla="*/ 0 w 42"/>
                <a:gd name="T3" fmla="*/ 3 h 87"/>
                <a:gd name="T4" fmla="*/ 34 w 42"/>
                <a:gd name="T5" fmla="*/ 87 h 87"/>
                <a:gd name="T6" fmla="*/ 42 w 42"/>
                <a:gd name="T7" fmla="*/ 83 h 87"/>
                <a:gd name="T8" fmla="*/ 8 w 42"/>
                <a:gd name="T9" fmla="*/ 0 h 87"/>
                <a:gd name="T10" fmla="*/ 5 w 42"/>
                <a:gd name="T11" fmla="*/ 1 h 87"/>
              </a:gdLst>
              <a:ahLst/>
              <a:cxnLst>
                <a:cxn ang="0">
                  <a:pos x="T0" y="T1"/>
                </a:cxn>
                <a:cxn ang="0">
                  <a:pos x="T2" y="T3"/>
                </a:cxn>
                <a:cxn ang="0">
                  <a:pos x="T4" y="T5"/>
                </a:cxn>
                <a:cxn ang="0">
                  <a:pos x="T6" y="T7"/>
                </a:cxn>
                <a:cxn ang="0">
                  <a:pos x="T8" y="T9"/>
                </a:cxn>
                <a:cxn ang="0">
                  <a:pos x="T10" y="T11"/>
                </a:cxn>
              </a:cxnLst>
              <a:rect l="0" t="0" r="r" b="b"/>
              <a:pathLst>
                <a:path w="42" h="87">
                  <a:moveTo>
                    <a:pt x="5" y="1"/>
                  </a:moveTo>
                  <a:cubicBezTo>
                    <a:pt x="4" y="2"/>
                    <a:pt x="2" y="2"/>
                    <a:pt x="0" y="3"/>
                  </a:cubicBezTo>
                  <a:cubicBezTo>
                    <a:pt x="34" y="87"/>
                    <a:pt x="34" y="87"/>
                    <a:pt x="34" y="87"/>
                  </a:cubicBezTo>
                  <a:cubicBezTo>
                    <a:pt x="42" y="83"/>
                    <a:pt x="42" y="83"/>
                    <a:pt x="42" y="83"/>
                  </a:cubicBezTo>
                  <a:cubicBezTo>
                    <a:pt x="8" y="0"/>
                    <a:pt x="8" y="0"/>
                    <a:pt x="8" y="0"/>
                  </a:cubicBezTo>
                  <a:cubicBezTo>
                    <a:pt x="7" y="0"/>
                    <a:pt x="6" y="1"/>
                    <a:pt x="5"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39" name="iṧľíḑè"/>
            <p:cNvSpPr/>
            <p:nvPr/>
          </p:nvSpPr>
          <p:spPr bwMode="auto">
            <a:xfrm>
              <a:off x="5167313" y="1203325"/>
              <a:ext cx="92075" cy="174625"/>
            </a:xfrm>
            <a:custGeom>
              <a:avLst/>
              <a:gdLst>
                <a:gd name="T0" fmla="*/ 27 w 28"/>
                <a:gd name="T1" fmla="*/ 50 h 53"/>
                <a:gd name="T2" fmla="*/ 28 w 28"/>
                <a:gd name="T3" fmla="*/ 50 h 53"/>
                <a:gd name="T4" fmla="*/ 8 w 28"/>
                <a:gd name="T5" fmla="*/ 0 h 53"/>
                <a:gd name="T6" fmla="*/ 0 w 28"/>
                <a:gd name="T7" fmla="*/ 4 h 53"/>
                <a:gd name="T8" fmla="*/ 20 w 28"/>
                <a:gd name="T9" fmla="*/ 53 h 53"/>
                <a:gd name="T10" fmla="*/ 27 w 28"/>
                <a:gd name="T11" fmla="*/ 50 h 53"/>
              </a:gdLst>
              <a:ahLst/>
              <a:cxnLst>
                <a:cxn ang="0">
                  <a:pos x="T0" y="T1"/>
                </a:cxn>
                <a:cxn ang="0">
                  <a:pos x="T2" y="T3"/>
                </a:cxn>
                <a:cxn ang="0">
                  <a:pos x="T4" y="T5"/>
                </a:cxn>
                <a:cxn ang="0">
                  <a:pos x="T6" y="T7"/>
                </a:cxn>
                <a:cxn ang="0">
                  <a:pos x="T8" y="T9"/>
                </a:cxn>
                <a:cxn ang="0">
                  <a:pos x="T10" y="T11"/>
                </a:cxn>
              </a:cxnLst>
              <a:rect l="0" t="0" r="r" b="b"/>
              <a:pathLst>
                <a:path w="28" h="53">
                  <a:moveTo>
                    <a:pt x="27" y="50"/>
                  </a:moveTo>
                  <a:cubicBezTo>
                    <a:pt x="28" y="50"/>
                    <a:pt x="28" y="50"/>
                    <a:pt x="28" y="50"/>
                  </a:cubicBezTo>
                  <a:cubicBezTo>
                    <a:pt x="8" y="0"/>
                    <a:pt x="8" y="0"/>
                    <a:pt x="8" y="0"/>
                  </a:cubicBezTo>
                  <a:cubicBezTo>
                    <a:pt x="0" y="4"/>
                    <a:pt x="0" y="4"/>
                    <a:pt x="0" y="4"/>
                  </a:cubicBezTo>
                  <a:cubicBezTo>
                    <a:pt x="20" y="53"/>
                    <a:pt x="20" y="53"/>
                    <a:pt x="20" y="53"/>
                  </a:cubicBezTo>
                  <a:cubicBezTo>
                    <a:pt x="23" y="52"/>
                    <a:pt x="25" y="51"/>
                    <a:pt x="27" y="5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0" name="ïṧļîḑè"/>
            <p:cNvSpPr/>
            <p:nvPr/>
          </p:nvSpPr>
          <p:spPr bwMode="auto">
            <a:xfrm>
              <a:off x="5232401" y="5387975"/>
              <a:ext cx="131763" cy="290513"/>
            </a:xfrm>
            <a:custGeom>
              <a:avLst/>
              <a:gdLst>
                <a:gd name="T0" fmla="*/ 37 w 40"/>
                <a:gd name="T1" fmla="*/ 2 h 88"/>
                <a:gd name="T2" fmla="*/ 32 w 40"/>
                <a:gd name="T3" fmla="*/ 0 h 88"/>
                <a:gd name="T4" fmla="*/ 0 w 40"/>
                <a:gd name="T5" fmla="*/ 84 h 88"/>
                <a:gd name="T6" fmla="*/ 8 w 40"/>
                <a:gd name="T7" fmla="*/ 88 h 88"/>
                <a:gd name="T8" fmla="*/ 40 w 40"/>
                <a:gd name="T9" fmla="*/ 3 h 88"/>
                <a:gd name="T10" fmla="*/ 37 w 40"/>
                <a:gd name="T11" fmla="*/ 2 h 88"/>
              </a:gdLst>
              <a:ahLst/>
              <a:cxnLst>
                <a:cxn ang="0">
                  <a:pos x="T0" y="T1"/>
                </a:cxn>
                <a:cxn ang="0">
                  <a:pos x="T2" y="T3"/>
                </a:cxn>
                <a:cxn ang="0">
                  <a:pos x="T4" y="T5"/>
                </a:cxn>
                <a:cxn ang="0">
                  <a:pos x="T6" y="T7"/>
                </a:cxn>
                <a:cxn ang="0">
                  <a:pos x="T8" y="T9"/>
                </a:cxn>
                <a:cxn ang="0">
                  <a:pos x="T10" y="T11"/>
                </a:cxn>
              </a:cxnLst>
              <a:rect l="0" t="0" r="r" b="b"/>
              <a:pathLst>
                <a:path w="40" h="88">
                  <a:moveTo>
                    <a:pt x="37" y="2"/>
                  </a:moveTo>
                  <a:cubicBezTo>
                    <a:pt x="36" y="1"/>
                    <a:pt x="34" y="1"/>
                    <a:pt x="32" y="0"/>
                  </a:cubicBezTo>
                  <a:cubicBezTo>
                    <a:pt x="0" y="84"/>
                    <a:pt x="0" y="84"/>
                    <a:pt x="0" y="84"/>
                  </a:cubicBezTo>
                  <a:cubicBezTo>
                    <a:pt x="8" y="88"/>
                    <a:pt x="8" y="88"/>
                    <a:pt x="8" y="88"/>
                  </a:cubicBezTo>
                  <a:cubicBezTo>
                    <a:pt x="40" y="3"/>
                    <a:pt x="40" y="3"/>
                    <a:pt x="40" y="3"/>
                  </a:cubicBezTo>
                  <a:cubicBezTo>
                    <a:pt x="39" y="3"/>
                    <a:pt x="38" y="2"/>
                    <a:pt x="37" y="2"/>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1" name="iṣļidé"/>
            <p:cNvSpPr/>
            <p:nvPr/>
          </p:nvSpPr>
          <p:spPr bwMode="auto">
            <a:xfrm>
              <a:off x="6867526" y="1176338"/>
              <a:ext cx="88900" cy="177800"/>
            </a:xfrm>
            <a:custGeom>
              <a:avLst/>
              <a:gdLst>
                <a:gd name="T0" fmla="*/ 7 w 27"/>
                <a:gd name="T1" fmla="*/ 53 h 54"/>
                <a:gd name="T2" fmla="*/ 8 w 27"/>
                <a:gd name="T3" fmla="*/ 54 h 54"/>
                <a:gd name="T4" fmla="*/ 27 w 27"/>
                <a:gd name="T5" fmla="*/ 4 h 54"/>
                <a:gd name="T6" fmla="*/ 19 w 27"/>
                <a:gd name="T7" fmla="*/ 0 h 54"/>
                <a:gd name="T8" fmla="*/ 0 w 27"/>
                <a:gd name="T9" fmla="*/ 51 h 54"/>
                <a:gd name="T10" fmla="*/ 7 w 27"/>
                <a:gd name="T11" fmla="*/ 53 h 54"/>
              </a:gdLst>
              <a:ahLst/>
              <a:cxnLst>
                <a:cxn ang="0">
                  <a:pos x="T0" y="T1"/>
                </a:cxn>
                <a:cxn ang="0">
                  <a:pos x="T2" y="T3"/>
                </a:cxn>
                <a:cxn ang="0">
                  <a:pos x="T4" y="T5"/>
                </a:cxn>
                <a:cxn ang="0">
                  <a:pos x="T6" y="T7"/>
                </a:cxn>
                <a:cxn ang="0">
                  <a:pos x="T8" y="T9"/>
                </a:cxn>
                <a:cxn ang="0">
                  <a:pos x="T10" y="T11"/>
                </a:cxn>
              </a:cxnLst>
              <a:rect l="0" t="0" r="r" b="b"/>
              <a:pathLst>
                <a:path w="27" h="54">
                  <a:moveTo>
                    <a:pt x="7" y="53"/>
                  </a:moveTo>
                  <a:cubicBezTo>
                    <a:pt x="8" y="54"/>
                    <a:pt x="8" y="54"/>
                    <a:pt x="8" y="54"/>
                  </a:cubicBezTo>
                  <a:cubicBezTo>
                    <a:pt x="27" y="4"/>
                    <a:pt x="27" y="4"/>
                    <a:pt x="27" y="4"/>
                  </a:cubicBezTo>
                  <a:cubicBezTo>
                    <a:pt x="19" y="0"/>
                    <a:pt x="19" y="0"/>
                    <a:pt x="19" y="0"/>
                  </a:cubicBezTo>
                  <a:cubicBezTo>
                    <a:pt x="0" y="51"/>
                    <a:pt x="0" y="51"/>
                    <a:pt x="0" y="51"/>
                  </a:cubicBezTo>
                  <a:cubicBezTo>
                    <a:pt x="2" y="52"/>
                    <a:pt x="5" y="52"/>
                    <a:pt x="7" y="5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2" name="isḷíḍé"/>
            <p:cNvSpPr/>
            <p:nvPr/>
          </p:nvSpPr>
          <p:spPr bwMode="auto">
            <a:xfrm>
              <a:off x="4100513" y="3414713"/>
              <a:ext cx="95250" cy="19050"/>
            </a:xfrm>
            <a:custGeom>
              <a:avLst/>
              <a:gdLst>
                <a:gd name="T0" fmla="*/ 1 w 29"/>
                <a:gd name="T1" fmla="*/ 6 h 6"/>
                <a:gd name="T2" fmla="*/ 29 w 29"/>
                <a:gd name="T3" fmla="*/ 6 h 6"/>
                <a:gd name="T4" fmla="*/ 29 w 29"/>
                <a:gd name="T5" fmla="*/ 0 h 6"/>
                <a:gd name="T6" fmla="*/ 0 w 29"/>
                <a:gd name="T7" fmla="*/ 0 h 6"/>
                <a:gd name="T8" fmla="*/ 1 w 29"/>
                <a:gd name="T9" fmla="*/ 6 h 6"/>
              </a:gdLst>
              <a:ahLst/>
              <a:cxnLst>
                <a:cxn ang="0">
                  <a:pos x="T0" y="T1"/>
                </a:cxn>
                <a:cxn ang="0">
                  <a:pos x="T2" y="T3"/>
                </a:cxn>
                <a:cxn ang="0">
                  <a:pos x="T4" y="T5"/>
                </a:cxn>
                <a:cxn ang="0">
                  <a:pos x="T6" y="T7"/>
                </a:cxn>
                <a:cxn ang="0">
                  <a:pos x="T8" y="T9"/>
                </a:cxn>
              </a:cxnLst>
              <a:rect l="0" t="0" r="r" b="b"/>
              <a:pathLst>
                <a:path w="29" h="6">
                  <a:moveTo>
                    <a:pt x="1" y="6"/>
                  </a:moveTo>
                  <a:cubicBezTo>
                    <a:pt x="29" y="6"/>
                    <a:pt x="29" y="6"/>
                    <a:pt x="29" y="6"/>
                  </a:cubicBezTo>
                  <a:cubicBezTo>
                    <a:pt x="29" y="0"/>
                    <a:pt x="29" y="0"/>
                    <a:pt x="29" y="0"/>
                  </a:cubicBezTo>
                  <a:cubicBezTo>
                    <a:pt x="0" y="0"/>
                    <a:pt x="0" y="0"/>
                    <a:pt x="0" y="0"/>
                  </a:cubicBezTo>
                  <a:cubicBezTo>
                    <a:pt x="0" y="2"/>
                    <a:pt x="0" y="4"/>
                    <a:pt x="1"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3" name="îşlïḓe"/>
            <p:cNvSpPr/>
            <p:nvPr/>
          </p:nvSpPr>
          <p:spPr bwMode="auto">
            <a:xfrm>
              <a:off x="7758113" y="2689225"/>
              <a:ext cx="195263" cy="85725"/>
            </a:xfrm>
            <a:custGeom>
              <a:avLst/>
              <a:gdLst>
                <a:gd name="T0" fmla="*/ 8 w 59"/>
                <a:gd name="T1" fmla="*/ 26 h 26"/>
                <a:gd name="T2" fmla="*/ 59 w 59"/>
                <a:gd name="T3" fmla="*/ 6 h 26"/>
                <a:gd name="T4" fmla="*/ 57 w 59"/>
                <a:gd name="T5" fmla="*/ 0 h 26"/>
                <a:gd name="T6" fmla="*/ 0 w 59"/>
                <a:gd name="T7" fmla="*/ 23 h 26"/>
                <a:gd name="T8" fmla="*/ 8 w 59"/>
                <a:gd name="T9" fmla="*/ 26 h 26"/>
              </a:gdLst>
              <a:ahLst/>
              <a:cxnLst>
                <a:cxn ang="0">
                  <a:pos x="T0" y="T1"/>
                </a:cxn>
                <a:cxn ang="0">
                  <a:pos x="T2" y="T3"/>
                </a:cxn>
                <a:cxn ang="0">
                  <a:pos x="T4" y="T5"/>
                </a:cxn>
                <a:cxn ang="0">
                  <a:pos x="T6" y="T7"/>
                </a:cxn>
                <a:cxn ang="0">
                  <a:pos x="T8" y="T9"/>
                </a:cxn>
              </a:cxnLst>
              <a:rect l="0" t="0" r="r" b="b"/>
              <a:pathLst>
                <a:path w="59" h="26">
                  <a:moveTo>
                    <a:pt x="8" y="26"/>
                  </a:moveTo>
                  <a:cubicBezTo>
                    <a:pt x="59" y="6"/>
                    <a:pt x="59" y="6"/>
                    <a:pt x="59" y="6"/>
                  </a:cubicBezTo>
                  <a:cubicBezTo>
                    <a:pt x="58" y="4"/>
                    <a:pt x="57" y="2"/>
                    <a:pt x="57" y="0"/>
                  </a:cubicBezTo>
                  <a:cubicBezTo>
                    <a:pt x="0" y="23"/>
                    <a:pt x="0" y="23"/>
                    <a:pt x="0" y="23"/>
                  </a:cubicBezTo>
                  <a:cubicBezTo>
                    <a:pt x="3" y="24"/>
                    <a:pt x="6" y="25"/>
                    <a:pt x="8" y="2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4" name="iśľïḑe"/>
            <p:cNvSpPr/>
            <p:nvPr/>
          </p:nvSpPr>
          <p:spPr bwMode="auto">
            <a:xfrm>
              <a:off x="4064001" y="2665413"/>
              <a:ext cx="131763" cy="73025"/>
            </a:xfrm>
            <a:custGeom>
              <a:avLst/>
              <a:gdLst>
                <a:gd name="T0" fmla="*/ 40 w 40"/>
                <a:gd name="T1" fmla="*/ 14 h 22"/>
                <a:gd name="T2" fmla="*/ 3 w 40"/>
                <a:gd name="T3" fmla="*/ 0 h 22"/>
                <a:gd name="T4" fmla="*/ 2 w 40"/>
                <a:gd name="T5" fmla="*/ 1 h 22"/>
                <a:gd name="T6" fmla="*/ 0 w 40"/>
                <a:gd name="T7" fmla="*/ 7 h 22"/>
                <a:gd name="T8" fmla="*/ 40 w 40"/>
                <a:gd name="T9" fmla="*/ 22 h 22"/>
                <a:gd name="T10" fmla="*/ 40 w 40"/>
                <a:gd name="T11" fmla="*/ 14 h 22"/>
              </a:gdLst>
              <a:ahLst/>
              <a:cxnLst>
                <a:cxn ang="0">
                  <a:pos x="T0" y="T1"/>
                </a:cxn>
                <a:cxn ang="0">
                  <a:pos x="T2" y="T3"/>
                </a:cxn>
                <a:cxn ang="0">
                  <a:pos x="T4" y="T5"/>
                </a:cxn>
                <a:cxn ang="0">
                  <a:pos x="T6" y="T7"/>
                </a:cxn>
                <a:cxn ang="0">
                  <a:pos x="T8" y="T9"/>
                </a:cxn>
                <a:cxn ang="0">
                  <a:pos x="T10" y="T11"/>
                </a:cxn>
              </a:cxnLst>
              <a:rect l="0" t="0" r="r" b="b"/>
              <a:pathLst>
                <a:path w="40" h="22">
                  <a:moveTo>
                    <a:pt x="40" y="14"/>
                  </a:moveTo>
                  <a:cubicBezTo>
                    <a:pt x="3" y="0"/>
                    <a:pt x="3" y="0"/>
                    <a:pt x="3" y="0"/>
                  </a:cubicBezTo>
                  <a:cubicBezTo>
                    <a:pt x="2" y="1"/>
                    <a:pt x="2" y="1"/>
                    <a:pt x="2" y="1"/>
                  </a:cubicBezTo>
                  <a:cubicBezTo>
                    <a:pt x="1" y="3"/>
                    <a:pt x="1" y="5"/>
                    <a:pt x="0" y="7"/>
                  </a:cubicBezTo>
                  <a:cubicBezTo>
                    <a:pt x="40" y="22"/>
                    <a:pt x="40" y="22"/>
                    <a:pt x="40" y="22"/>
                  </a:cubicBezTo>
                  <a:lnTo>
                    <a:pt x="40" y="14"/>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5" name="îṩļîḋè"/>
            <p:cNvSpPr/>
            <p:nvPr/>
          </p:nvSpPr>
          <p:spPr bwMode="auto">
            <a:xfrm>
              <a:off x="6708776" y="1404938"/>
              <a:ext cx="161925" cy="374650"/>
            </a:xfrm>
            <a:custGeom>
              <a:avLst/>
              <a:gdLst>
                <a:gd name="T0" fmla="*/ 7 w 49"/>
                <a:gd name="T1" fmla="*/ 114 h 114"/>
                <a:gd name="T2" fmla="*/ 49 w 49"/>
                <a:gd name="T3" fmla="*/ 3 h 114"/>
                <a:gd name="T4" fmla="*/ 48 w 49"/>
                <a:gd name="T5" fmla="*/ 3 h 114"/>
                <a:gd name="T6" fmla="*/ 41 w 49"/>
                <a:gd name="T7" fmla="*/ 0 h 114"/>
                <a:gd name="T8" fmla="*/ 0 w 49"/>
                <a:gd name="T9" fmla="*/ 110 h 114"/>
                <a:gd name="T10" fmla="*/ 7 w 49"/>
                <a:gd name="T11" fmla="*/ 114 h 114"/>
              </a:gdLst>
              <a:ahLst/>
              <a:cxnLst>
                <a:cxn ang="0">
                  <a:pos x="T0" y="T1"/>
                </a:cxn>
                <a:cxn ang="0">
                  <a:pos x="T2" y="T3"/>
                </a:cxn>
                <a:cxn ang="0">
                  <a:pos x="T4" y="T5"/>
                </a:cxn>
                <a:cxn ang="0">
                  <a:pos x="T6" y="T7"/>
                </a:cxn>
                <a:cxn ang="0">
                  <a:pos x="T8" y="T9"/>
                </a:cxn>
                <a:cxn ang="0">
                  <a:pos x="T10" y="T11"/>
                </a:cxn>
              </a:cxnLst>
              <a:rect l="0" t="0" r="r" b="b"/>
              <a:pathLst>
                <a:path w="49" h="114">
                  <a:moveTo>
                    <a:pt x="7" y="114"/>
                  </a:moveTo>
                  <a:cubicBezTo>
                    <a:pt x="49" y="3"/>
                    <a:pt x="49" y="3"/>
                    <a:pt x="49" y="3"/>
                  </a:cubicBezTo>
                  <a:cubicBezTo>
                    <a:pt x="48" y="3"/>
                    <a:pt x="48" y="3"/>
                    <a:pt x="48" y="3"/>
                  </a:cubicBezTo>
                  <a:cubicBezTo>
                    <a:pt x="46" y="2"/>
                    <a:pt x="44" y="1"/>
                    <a:pt x="41" y="0"/>
                  </a:cubicBezTo>
                  <a:cubicBezTo>
                    <a:pt x="0" y="110"/>
                    <a:pt x="0" y="110"/>
                    <a:pt x="0" y="110"/>
                  </a:cubicBezTo>
                  <a:cubicBezTo>
                    <a:pt x="2" y="111"/>
                    <a:pt x="4" y="113"/>
                    <a:pt x="7" y="11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6" name="ïṣľïḋè"/>
            <p:cNvSpPr/>
            <p:nvPr/>
          </p:nvSpPr>
          <p:spPr bwMode="auto">
            <a:xfrm>
              <a:off x="7342188" y="4673600"/>
              <a:ext cx="290513" cy="285750"/>
            </a:xfrm>
            <a:custGeom>
              <a:avLst/>
              <a:gdLst>
                <a:gd name="T0" fmla="*/ 0 w 88"/>
                <a:gd name="T1" fmla="*/ 4 h 87"/>
                <a:gd name="T2" fmla="*/ 83 w 88"/>
                <a:gd name="T3" fmla="*/ 87 h 87"/>
                <a:gd name="T4" fmla="*/ 83 w 88"/>
                <a:gd name="T5" fmla="*/ 86 h 87"/>
                <a:gd name="T6" fmla="*/ 88 w 88"/>
                <a:gd name="T7" fmla="*/ 81 h 87"/>
                <a:gd name="T8" fmla="*/ 7 w 88"/>
                <a:gd name="T9" fmla="*/ 0 h 87"/>
                <a:gd name="T10" fmla="*/ 0 w 88"/>
                <a:gd name="T11" fmla="*/ 4 h 87"/>
              </a:gdLst>
              <a:ahLst/>
              <a:cxnLst>
                <a:cxn ang="0">
                  <a:pos x="T0" y="T1"/>
                </a:cxn>
                <a:cxn ang="0">
                  <a:pos x="T2" y="T3"/>
                </a:cxn>
                <a:cxn ang="0">
                  <a:pos x="T4" y="T5"/>
                </a:cxn>
                <a:cxn ang="0">
                  <a:pos x="T6" y="T7"/>
                </a:cxn>
                <a:cxn ang="0">
                  <a:pos x="T8" y="T9"/>
                </a:cxn>
                <a:cxn ang="0">
                  <a:pos x="T10" y="T11"/>
                </a:cxn>
              </a:cxnLst>
              <a:rect l="0" t="0" r="r" b="b"/>
              <a:pathLst>
                <a:path w="88" h="87">
                  <a:moveTo>
                    <a:pt x="0" y="4"/>
                  </a:moveTo>
                  <a:cubicBezTo>
                    <a:pt x="83" y="87"/>
                    <a:pt x="83" y="87"/>
                    <a:pt x="83" y="87"/>
                  </a:cubicBezTo>
                  <a:cubicBezTo>
                    <a:pt x="83" y="86"/>
                    <a:pt x="83" y="86"/>
                    <a:pt x="83" y="86"/>
                  </a:cubicBezTo>
                  <a:cubicBezTo>
                    <a:pt x="85" y="85"/>
                    <a:pt x="87" y="83"/>
                    <a:pt x="88" y="81"/>
                  </a:cubicBezTo>
                  <a:cubicBezTo>
                    <a:pt x="7" y="0"/>
                    <a:pt x="7" y="0"/>
                    <a:pt x="7" y="0"/>
                  </a:cubicBezTo>
                  <a:cubicBezTo>
                    <a:pt x="5" y="2"/>
                    <a:pt x="2" y="3"/>
                    <a:pt x="0" y="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7" name="iSḷïde"/>
            <p:cNvSpPr/>
            <p:nvPr/>
          </p:nvSpPr>
          <p:spPr bwMode="auto">
            <a:xfrm>
              <a:off x="8002588" y="3411538"/>
              <a:ext cx="254000" cy="25400"/>
            </a:xfrm>
            <a:custGeom>
              <a:avLst/>
              <a:gdLst>
                <a:gd name="T0" fmla="*/ 77 w 77"/>
                <a:gd name="T1" fmla="*/ 0 h 8"/>
                <a:gd name="T2" fmla="*/ 4 w 77"/>
                <a:gd name="T3" fmla="*/ 0 h 8"/>
                <a:gd name="T4" fmla="*/ 0 w 77"/>
                <a:gd name="T5" fmla="*/ 8 h 8"/>
                <a:gd name="T6" fmla="*/ 77 w 77"/>
                <a:gd name="T7" fmla="*/ 8 h 8"/>
                <a:gd name="T8" fmla="*/ 77 w 77"/>
                <a:gd name="T9" fmla="*/ 7 h 8"/>
                <a:gd name="T10" fmla="*/ 77 w 77"/>
                <a:gd name="T11" fmla="*/ 0 h 8"/>
              </a:gdLst>
              <a:ahLst/>
              <a:cxnLst>
                <a:cxn ang="0">
                  <a:pos x="T0" y="T1"/>
                </a:cxn>
                <a:cxn ang="0">
                  <a:pos x="T2" y="T3"/>
                </a:cxn>
                <a:cxn ang="0">
                  <a:pos x="T4" y="T5"/>
                </a:cxn>
                <a:cxn ang="0">
                  <a:pos x="T6" y="T7"/>
                </a:cxn>
                <a:cxn ang="0">
                  <a:pos x="T8" y="T9"/>
                </a:cxn>
                <a:cxn ang="0">
                  <a:pos x="T10" y="T11"/>
                </a:cxn>
              </a:cxnLst>
              <a:rect l="0" t="0" r="r" b="b"/>
              <a:pathLst>
                <a:path w="77" h="8">
                  <a:moveTo>
                    <a:pt x="77" y="0"/>
                  </a:moveTo>
                  <a:cubicBezTo>
                    <a:pt x="4" y="0"/>
                    <a:pt x="4" y="0"/>
                    <a:pt x="4" y="0"/>
                  </a:cubicBezTo>
                  <a:cubicBezTo>
                    <a:pt x="2" y="3"/>
                    <a:pt x="1" y="5"/>
                    <a:pt x="0" y="8"/>
                  </a:cubicBezTo>
                  <a:cubicBezTo>
                    <a:pt x="77" y="8"/>
                    <a:pt x="77" y="8"/>
                    <a:pt x="77" y="8"/>
                  </a:cubicBezTo>
                  <a:cubicBezTo>
                    <a:pt x="77" y="7"/>
                    <a:pt x="77" y="7"/>
                    <a:pt x="77" y="7"/>
                  </a:cubicBezTo>
                  <a:cubicBezTo>
                    <a:pt x="77" y="5"/>
                    <a:pt x="77" y="2"/>
                    <a:pt x="77"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8" name="ïšľïḓé"/>
            <p:cNvSpPr/>
            <p:nvPr/>
          </p:nvSpPr>
          <p:spPr bwMode="auto">
            <a:xfrm>
              <a:off x="4079876" y="4165600"/>
              <a:ext cx="115888" cy="68263"/>
            </a:xfrm>
            <a:custGeom>
              <a:avLst/>
              <a:gdLst>
                <a:gd name="T0" fmla="*/ 35 w 35"/>
                <a:gd name="T1" fmla="*/ 0 h 21"/>
                <a:gd name="T2" fmla="*/ 0 w 35"/>
                <a:gd name="T3" fmla="*/ 13 h 21"/>
                <a:gd name="T4" fmla="*/ 0 w 35"/>
                <a:gd name="T5" fmla="*/ 14 h 21"/>
                <a:gd name="T6" fmla="*/ 3 w 35"/>
                <a:gd name="T7" fmla="*/ 21 h 21"/>
                <a:gd name="T8" fmla="*/ 35 w 35"/>
                <a:gd name="T9" fmla="*/ 8 h 21"/>
                <a:gd name="T10" fmla="*/ 35 w 35"/>
                <a:gd name="T11" fmla="*/ 0 h 21"/>
              </a:gdLst>
              <a:ahLst/>
              <a:cxnLst>
                <a:cxn ang="0">
                  <a:pos x="T0" y="T1"/>
                </a:cxn>
                <a:cxn ang="0">
                  <a:pos x="T2" y="T3"/>
                </a:cxn>
                <a:cxn ang="0">
                  <a:pos x="T4" y="T5"/>
                </a:cxn>
                <a:cxn ang="0">
                  <a:pos x="T6" y="T7"/>
                </a:cxn>
                <a:cxn ang="0">
                  <a:pos x="T8" y="T9"/>
                </a:cxn>
                <a:cxn ang="0">
                  <a:pos x="T10" y="T11"/>
                </a:cxn>
              </a:cxnLst>
              <a:rect l="0" t="0" r="r" b="b"/>
              <a:pathLst>
                <a:path w="35" h="21">
                  <a:moveTo>
                    <a:pt x="35" y="0"/>
                  </a:moveTo>
                  <a:cubicBezTo>
                    <a:pt x="0" y="13"/>
                    <a:pt x="0" y="13"/>
                    <a:pt x="0" y="13"/>
                  </a:cubicBezTo>
                  <a:cubicBezTo>
                    <a:pt x="0" y="14"/>
                    <a:pt x="0" y="14"/>
                    <a:pt x="0" y="14"/>
                  </a:cubicBezTo>
                  <a:cubicBezTo>
                    <a:pt x="1" y="16"/>
                    <a:pt x="2" y="19"/>
                    <a:pt x="3" y="21"/>
                  </a:cubicBezTo>
                  <a:cubicBezTo>
                    <a:pt x="35" y="8"/>
                    <a:pt x="35" y="8"/>
                    <a:pt x="35" y="8"/>
                  </a:cubicBezTo>
                  <a:lnTo>
                    <a:pt x="35"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49" name="iS1íḍè"/>
            <p:cNvSpPr/>
            <p:nvPr/>
          </p:nvSpPr>
          <p:spPr bwMode="auto">
            <a:xfrm>
              <a:off x="7775576" y="4046538"/>
              <a:ext cx="187325" cy="85725"/>
            </a:xfrm>
            <a:custGeom>
              <a:avLst/>
              <a:gdLst>
                <a:gd name="T0" fmla="*/ 0 w 57"/>
                <a:gd name="T1" fmla="*/ 6 h 26"/>
                <a:gd name="T2" fmla="*/ 55 w 57"/>
                <a:gd name="T3" fmla="*/ 26 h 26"/>
                <a:gd name="T4" fmla="*/ 57 w 57"/>
                <a:gd name="T5" fmla="*/ 20 h 26"/>
                <a:gd name="T6" fmla="*/ 1 w 57"/>
                <a:gd name="T7" fmla="*/ 0 h 26"/>
                <a:gd name="T8" fmla="*/ 0 w 57"/>
                <a:gd name="T9" fmla="*/ 6 h 26"/>
              </a:gdLst>
              <a:ahLst/>
              <a:cxnLst>
                <a:cxn ang="0">
                  <a:pos x="T0" y="T1"/>
                </a:cxn>
                <a:cxn ang="0">
                  <a:pos x="T2" y="T3"/>
                </a:cxn>
                <a:cxn ang="0">
                  <a:pos x="T4" y="T5"/>
                </a:cxn>
                <a:cxn ang="0">
                  <a:pos x="T6" y="T7"/>
                </a:cxn>
                <a:cxn ang="0">
                  <a:pos x="T8" y="T9"/>
                </a:cxn>
              </a:cxnLst>
              <a:rect l="0" t="0" r="r" b="b"/>
              <a:pathLst>
                <a:path w="57" h="26">
                  <a:moveTo>
                    <a:pt x="0" y="6"/>
                  </a:moveTo>
                  <a:cubicBezTo>
                    <a:pt x="55" y="26"/>
                    <a:pt x="55" y="26"/>
                    <a:pt x="55" y="26"/>
                  </a:cubicBezTo>
                  <a:cubicBezTo>
                    <a:pt x="56" y="24"/>
                    <a:pt x="57" y="22"/>
                    <a:pt x="57" y="20"/>
                  </a:cubicBezTo>
                  <a:cubicBezTo>
                    <a:pt x="1" y="0"/>
                    <a:pt x="1" y="0"/>
                    <a:pt x="1" y="0"/>
                  </a:cubicBezTo>
                  <a:cubicBezTo>
                    <a:pt x="1" y="2"/>
                    <a:pt x="1" y="4"/>
                    <a:pt x="0" y="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0" name="ïśḻíḍé"/>
            <p:cNvSpPr/>
            <p:nvPr/>
          </p:nvSpPr>
          <p:spPr bwMode="auto">
            <a:xfrm>
              <a:off x="4559301" y="4708525"/>
              <a:ext cx="273050" cy="254000"/>
            </a:xfrm>
            <a:custGeom>
              <a:avLst/>
              <a:gdLst>
                <a:gd name="T0" fmla="*/ 72 w 83"/>
                <a:gd name="T1" fmla="*/ 0 h 77"/>
                <a:gd name="T2" fmla="*/ 0 w 83"/>
                <a:gd name="T3" fmla="*/ 72 h 77"/>
                <a:gd name="T4" fmla="*/ 1 w 83"/>
                <a:gd name="T5" fmla="*/ 72 h 77"/>
                <a:gd name="T6" fmla="*/ 6 w 83"/>
                <a:gd name="T7" fmla="*/ 77 h 77"/>
                <a:gd name="T8" fmla="*/ 83 w 83"/>
                <a:gd name="T9" fmla="*/ 0 h 77"/>
                <a:gd name="T10" fmla="*/ 72 w 83"/>
                <a:gd name="T11" fmla="*/ 0 h 77"/>
              </a:gdLst>
              <a:ahLst/>
              <a:cxnLst>
                <a:cxn ang="0">
                  <a:pos x="T0" y="T1"/>
                </a:cxn>
                <a:cxn ang="0">
                  <a:pos x="T2" y="T3"/>
                </a:cxn>
                <a:cxn ang="0">
                  <a:pos x="T4" y="T5"/>
                </a:cxn>
                <a:cxn ang="0">
                  <a:pos x="T6" y="T7"/>
                </a:cxn>
                <a:cxn ang="0">
                  <a:pos x="T8" y="T9"/>
                </a:cxn>
                <a:cxn ang="0">
                  <a:pos x="T10" y="T11"/>
                </a:cxn>
              </a:cxnLst>
              <a:rect l="0" t="0" r="r" b="b"/>
              <a:pathLst>
                <a:path w="83" h="77">
                  <a:moveTo>
                    <a:pt x="72" y="0"/>
                  </a:moveTo>
                  <a:cubicBezTo>
                    <a:pt x="0" y="72"/>
                    <a:pt x="0" y="72"/>
                    <a:pt x="0" y="72"/>
                  </a:cubicBezTo>
                  <a:cubicBezTo>
                    <a:pt x="1" y="72"/>
                    <a:pt x="1" y="72"/>
                    <a:pt x="1" y="72"/>
                  </a:cubicBezTo>
                  <a:cubicBezTo>
                    <a:pt x="2" y="74"/>
                    <a:pt x="4" y="76"/>
                    <a:pt x="6" y="77"/>
                  </a:cubicBezTo>
                  <a:cubicBezTo>
                    <a:pt x="83" y="0"/>
                    <a:pt x="83" y="0"/>
                    <a:pt x="83" y="0"/>
                  </a:cubicBezTo>
                  <a:lnTo>
                    <a:pt x="72"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1" name="iṥḻíḍê"/>
            <p:cNvSpPr/>
            <p:nvPr/>
          </p:nvSpPr>
          <p:spPr bwMode="auto">
            <a:xfrm>
              <a:off x="6078538" y="1268413"/>
              <a:ext cx="25400" cy="557213"/>
            </a:xfrm>
            <a:custGeom>
              <a:avLst/>
              <a:gdLst>
                <a:gd name="T0" fmla="*/ 8 w 8"/>
                <a:gd name="T1" fmla="*/ 169 h 169"/>
                <a:gd name="T2" fmla="*/ 8 w 8"/>
                <a:gd name="T3" fmla="*/ 0 h 169"/>
                <a:gd name="T4" fmla="*/ 7 w 8"/>
                <a:gd name="T5" fmla="*/ 0 h 169"/>
                <a:gd name="T6" fmla="*/ 0 w 8"/>
                <a:gd name="T7" fmla="*/ 0 h 169"/>
                <a:gd name="T8" fmla="*/ 0 w 8"/>
                <a:gd name="T9" fmla="*/ 169 h 169"/>
                <a:gd name="T10" fmla="*/ 8 w 8"/>
                <a:gd name="T11" fmla="*/ 169 h 169"/>
              </a:gdLst>
              <a:ahLst/>
              <a:cxnLst>
                <a:cxn ang="0">
                  <a:pos x="T0" y="T1"/>
                </a:cxn>
                <a:cxn ang="0">
                  <a:pos x="T2" y="T3"/>
                </a:cxn>
                <a:cxn ang="0">
                  <a:pos x="T4" y="T5"/>
                </a:cxn>
                <a:cxn ang="0">
                  <a:pos x="T6" y="T7"/>
                </a:cxn>
                <a:cxn ang="0">
                  <a:pos x="T8" y="T9"/>
                </a:cxn>
                <a:cxn ang="0">
                  <a:pos x="T10" y="T11"/>
                </a:cxn>
              </a:cxnLst>
              <a:rect l="0" t="0" r="r" b="b"/>
              <a:pathLst>
                <a:path w="8" h="169">
                  <a:moveTo>
                    <a:pt x="8" y="169"/>
                  </a:moveTo>
                  <a:cubicBezTo>
                    <a:pt x="8" y="0"/>
                    <a:pt x="8" y="0"/>
                    <a:pt x="8" y="0"/>
                  </a:cubicBezTo>
                  <a:cubicBezTo>
                    <a:pt x="7" y="0"/>
                    <a:pt x="7" y="0"/>
                    <a:pt x="7" y="0"/>
                  </a:cubicBezTo>
                  <a:cubicBezTo>
                    <a:pt x="5" y="0"/>
                    <a:pt x="2" y="0"/>
                    <a:pt x="0" y="0"/>
                  </a:cubicBezTo>
                  <a:cubicBezTo>
                    <a:pt x="0" y="169"/>
                    <a:pt x="0" y="169"/>
                    <a:pt x="0" y="169"/>
                  </a:cubicBezTo>
                  <a:lnTo>
                    <a:pt x="8" y="169"/>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2" name="íŝļïḓé"/>
            <p:cNvSpPr/>
            <p:nvPr/>
          </p:nvSpPr>
          <p:spPr bwMode="auto">
            <a:xfrm>
              <a:off x="5375276" y="4702175"/>
              <a:ext cx="239713" cy="587375"/>
            </a:xfrm>
            <a:custGeom>
              <a:avLst/>
              <a:gdLst>
                <a:gd name="T0" fmla="*/ 67 w 73"/>
                <a:gd name="T1" fmla="*/ 0 h 178"/>
                <a:gd name="T2" fmla="*/ 0 w 73"/>
                <a:gd name="T3" fmla="*/ 176 h 178"/>
                <a:gd name="T4" fmla="*/ 6 w 73"/>
                <a:gd name="T5" fmla="*/ 178 h 178"/>
                <a:gd name="T6" fmla="*/ 73 w 73"/>
                <a:gd name="T7" fmla="*/ 3 h 178"/>
                <a:gd name="T8" fmla="*/ 67 w 73"/>
                <a:gd name="T9" fmla="*/ 0 h 178"/>
              </a:gdLst>
              <a:ahLst/>
              <a:cxnLst>
                <a:cxn ang="0">
                  <a:pos x="T0" y="T1"/>
                </a:cxn>
                <a:cxn ang="0">
                  <a:pos x="T2" y="T3"/>
                </a:cxn>
                <a:cxn ang="0">
                  <a:pos x="T4" y="T5"/>
                </a:cxn>
                <a:cxn ang="0">
                  <a:pos x="T6" y="T7"/>
                </a:cxn>
                <a:cxn ang="0">
                  <a:pos x="T8" y="T9"/>
                </a:cxn>
              </a:cxnLst>
              <a:rect l="0" t="0" r="r" b="b"/>
              <a:pathLst>
                <a:path w="73" h="178">
                  <a:moveTo>
                    <a:pt x="67" y="0"/>
                  </a:moveTo>
                  <a:cubicBezTo>
                    <a:pt x="0" y="176"/>
                    <a:pt x="0" y="176"/>
                    <a:pt x="0" y="176"/>
                  </a:cubicBezTo>
                  <a:cubicBezTo>
                    <a:pt x="2" y="177"/>
                    <a:pt x="4" y="177"/>
                    <a:pt x="6" y="178"/>
                  </a:cubicBezTo>
                  <a:cubicBezTo>
                    <a:pt x="73" y="3"/>
                    <a:pt x="73" y="3"/>
                    <a:pt x="73" y="3"/>
                  </a:cubicBezTo>
                  <a:lnTo>
                    <a:pt x="67"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3" name="í$líďê"/>
            <p:cNvSpPr/>
            <p:nvPr/>
          </p:nvSpPr>
          <p:spPr bwMode="auto">
            <a:xfrm>
              <a:off x="6081713" y="4768850"/>
              <a:ext cx="19050" cy="649288"/>
            </a:xfrm>
            <a:custGeom>
              <a:avLst/>
              <a:gdLst>
                <a:gd name="T0" fmla="*/ 0 w 6"/>
                <a:gd name="T1" fmla="*/ 0 h 197"/>
                <a:gd name="T2" fmla="*/ 0 w 6"/>
                <a:gd name="T3" fmla="*/ 197 h 197"/>
                <a:gd name="T4" fmla="*/ 6 w 6"/>
                <a:gd name="T5" fmla="*/ 196 h 197"/>
                <a:gd name="T6" fmla="*/ 6 w 6"/>
                <a:gd name="T7" fmla="*/ 0 h 197"/>
                <a:gd name="T8" fmla="*/ 0 w 6"/>
                <a:gd name="T9" fmla="*/ 0 h 197"/>
              </a:gdLst>
              <a:ahLst/>
              <a:cxnLst>
                <a:cxn ang="0">
                  <a:pos x="T0" y="T1"/>
                </a:cxn>
                <a:cxn ang="0">
                  <a:pos x="T2" y="T3"/>
                </a:cxn>
                <a:cxn ang="0">
                  <a:pos x="T4" y="T5"/>
                </a:cxn>
                <a:cxn ang="0">
                  <a:pos x="T6" y="T7"/>
                </a:cxn>
                <a:cxn ang="0">
                  <a:pos x="T8" y="T9"/>
                </a:cxn>
              </a:cxnLst>
              <a:rect l="0" t="0" r="r" b="b"/>
              <a:pathLst>
                <a:path w="6" h="197">
                  <a:moveTo>
                    <a:pt x="0" y="0"/>
                  </a:moveTo>
                  <a:cubicBezTo>
                    <a:pt x="0" y="197"/>
                    <a:pt x="0" y="197"/>
                    <a:pt x="0" y="197"/>
                  </a:cubicBezTo>
                  <a:cubicBezTo>
                    <a:pt x="2" y="197"/>
                    <a:pt x="4" y="197"/>
                    <a:pt x="6" y="196"/>
                  </a:cubicBezTo>
                  <a:cubicBezTo>
                    <a:pt x="6" y="0"/>
                    <a:pt x="6" y="0"/>
                    <a:pt x="6" y="0"/>
                  </a:cubicBezTo>
                  <a:lnTo>
                    <a:pt x="0"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4" name="îşḷïḍe"/>
            <p:cNvSpPr/>
            <p:nvPr/>
          </p:nvSpPr>
          <p:spPr bwMode="auto">
            <a:xfrm>
              <a:off x="6626226" y="4748213"/>
              <a:ext cx="230188" cy="523875"/>
            </a:xfrm>
            <a:custGeom>
              <a:avLst/>
              <a:gdLst>
                <a:gd name="T0" fmla="*/ 6 w 70"/>
                <a:gd name="T1" fmla="*/ 0 h 159"/>
                <a:gd name="T2" fmla="*/ 0 w 70"/>
                <a:gd name="T3" fmla="*/ 2 h 159"/>
                <a:gd name="T4" fmla="*/ 64 w 70"/>
                <a:gd name="T5" fmla="*/ 159 h 159"/>
                <a:gd name="T6" fmla="*/ 70 w 70"/>
                <a:gd name="T7" fmla="*/ 156 h 159"/>
                <a:gd name="T8" fmla="*/ 6 w 70"/>
                <a:gd name="T9" fmla="*/ 0 h 159"/>
              </a:gdLst>
              <a:ahLst/>
              <a:cxnLst>
                <a:cxn ang="0">
                  <a:pos x="T0" y="T1"/>
                </a:cxn>
                <a:cxn ang="0">
                  <a:pos x="T2" y="T3"/>
                </a:cxn>
                <a:cxn ang="0">
                  <a:pos x="T4" y="T5"/>
                </a:cxn>
                <a:cxn ang="0">
                  <a:pos x="T6" y="T7"/>
                </a:cxn>
                <a:cxn ang="0">
                  <a:pos x="T8" y="T9"/>
                </a:cxn>
              </a:cxnLst>
              <a:rect l="0" t="0" r="r" b="b"/>
              <a:pathLst>
                <a:path w="70" h="159">
                  <a:moveTo>
                    <a:pt x="6" y="0"/>
                  </a:moveTo>
                  <a:cubicBezTo>
                    <a:pt x="0" y="2"/>
                    <a:pt x="0" y="2"/>
                    <a:pt x="0" y="2"/>
                  </a:cubicBezTo>
                  <a:cubicBezTo>
                    <a:pt x="64" y="159"/>
                    <a:pt x="64" y="159"/>
                    <a:pt x="64" y="159"/>
                  </a:cubicBezTo>
                  <a:cubicBezTo>
                    <a:pt x="66" y="158"/>
                    <a:pt x="68" y="157"/>
                    <a:pt x="70" y="156"/>
                  </a:cubicBezTo>
                  <a:lnTo>
                    <a:pt x="6"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5" name="íṩlide"/>
            <p:cNvSpPr/>
            <p:nvPr/>
          </p:nvSpPr>
          <p:spPr bwMode="auto">
            <a:xfrm>
              <a:off x="7081838" y="2017713"/>
              <a:ext cx="431800" cy="427038"/>
            </a:xfrm>
            <a:custGeom>
              <a:avLst/>
              <a:gdLst>
                <a:gd name="T0" fmla="*/ 4 w 131"/>
                <a:gd name="T1" fmla="*/ 130 h 130"/>
                <a:gd name="T2" fmla="*/ 131 w 131"/>
                <a:gd name="T3" fmla="*/ 4 h 130"/>
                <a:gd name="T4" fmla="*/ 126 w 131"/>
                <a:gd name="T5" fmla="*/ 0 h 130"/>
                <a:gd name="T6" fmla="*/ 0 w 131"/>
                <a:gd name="T7" fmla="*/ 126 h 130"/>
                <a:gd name="T8" fmla="*/ 4 w 131"/>
                <a:gd name="T9" fmla="*/ 130 h 130"/>
              </a:gdLst>
              <a:ahLst/>
              <a:cxnLst>
                <a:cxn ang="0">
                  <a:pos x="T0" y="T1"/>
                </a:cxn>
                <a:cxn ang="0">
                  <a:pos x="T2" y="T3"/>
                </a:cxn>
                <a:cxn ang="0">
                  <a:pos x="T4" y="T5"/>
                </a:cxn>
                <a:cxn ang="0">
                  <a:pos x="T6" y="T7"/>
                </a:cxn>
                <a:cxn ang="0">
                  <a:pos x="T8" y="T9"/>
                </a:cxn>
              </a:cxnLst>
              <a:rect l="0" t="0" r="r" b="b"/>
              <a:pathLst>
                <a:path w="131" h="130">
                  <a:moveTo>
                    <a:pt x="4" y="130"/>
                  </a:moveTo>
                  <a:cubicBezTo>
                    <a:pt x="131" y="4"/>
                    <a:pt x="131" y="4"/>
                    <a:pt x="131" y="4"/>
                  </a:cubicBezTo>
                  <a:cubicBezTo>
                    <a:pt x="129" y="3"/>
                    <a:pt x="128" y="1"/>
                    <a:pt x="126" y="0"/>
                  </a:cubicBezTo>
                  <a:cubicBezTo>
                    <a:pt x="0" y="126"/>
                    <a:pt x="0" y="126"/>
                    <a:pt x="0" y="126"/>
                  </a:cubicBezTo>
                  <a:lnTo>
                    <a:pt x="4" y="13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6" name="íŝļiďé"/>
            <p:cNvSpPr/>
            <p:nvPr/>
          </p:nvSpPr>
          <p:spPr bwMode="auto">
            <a:xfrm>
              <a:off x="5295901" y="1516063"/>
              <a:ext cx="263525" cy="547688"/>
            </a:xfrm>
            <a:custGeom>
              <a:avLst/>
              <a:gdLst>
                <a:gd name="T0" fmla="*/ 80 w 80"/>
                <a:gd name="T1" fmla="*/ 163 h 166"/>
                <a:gd name="T2" fmla="*/ 6 w 80"/>
                <a:gd name="T3" fmla="*/ 0 h 166"/>
                <a:gd name="T4" fmla="*/ 0 w 80"/>
                <a:gd name="T5" fmla="*/ 3 h 166"/>
                <a:gd name="T6" fmla="*/ 74 w 80"/>
                <a:gd name="T7" fmla="*/ 166 h 166"/>
                <a:gd name="T8" fmla="*/ 80 w 80"/>
                <a:gd name="T9" fmla="*/ 163 h 166"/>
              </a:gdLst>
              <a:ahLst/>
              <a:cxnLst>
                <a:cxn ang="0">
                  <a:pos x="T0" y="T1"/>
                </a:cxn>
                <a:cxn ang="0">
                  <a:pos x="T2" y="T3"/>
                </a:cxn>
                <a:cxn ang="0">
                  <a:pos x="T4" y="T5"/>
                </a:cxn>
                <a:cxn ang="0">
                  <a:pos x="T6" y="T7"/>
                </a:cxn>
                <a:cxn ang="0">
                  <a:pos x="T8" y="T9"/>
                </a:cxn>
              </a:cxnLst>
              <a:rect l="0" t="0" r="r" b="b"/>
              <a:pathLst>
                <a:path w="80" h="166">
                  <a:moveTo>
                    <a:pt x="80" y="163"/>
                  </a:moveTo>
                  <a:cubicBezTo>
                    <a:pt x="6" y="0"/>
                    <a:pt x="6" y="0"/>
                    <a:pt x="6" y="0"/>
                  </a:cubicBezTo>
                  <a:cubicBezTo>
                    <a:pt x="4" y="1"/>
                    <a:pt x="2" y="2"/>
                    <a:pt x="0" y="3"/>
                  </a:cubicBezTo>
                  <a:cubicBezTo>
                    <a:pt x="74" y="166"/>
                    <a:pt x="74" y="166"/>
                    <a:pt x="74" y="166"/>
                  </a:cubicBezTo>
                  <a:lnTo>
                    <a:pt x="80" y="16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57" name="iṩľîḑê"/>
            <p:cNvSpPr/>
            <p:nvPr/>
          </p:nvSpPr>
          <p:spPr bwMode="auto">
            <a:xfrm>
              <a:off x="4681538" y="2009775"/>
              <a:ext cx="376238" cy="379413"/>
            </a:xfrm>
            <a:custGeom>
              <a:avLst/>
              <a:gdLst>
                <a:gd name="T0" fmla="*/ 114 w 114"/>
                <a:gd name="T1" fmla="*/ 110 h 115"/>
                <a:gd name="T2" fmla="*/ 4 w 114"/>
                <a:gd name="T3" fmla="*/ 0 h 115"/>
                <a:gd name="T4" fmla="*/ 0 w 114"/>
                <a:gd name="T5" fmla="*/ 5 h 115"/>
                <a:gd name="T6" fmla="*/ 109 w 114"/>
                <a:gd name="T7" fmla="*/ 115 h 115"/>
                <a:gd name="T8" fmla="*/ 114 w 114"/>
                <a:gd name="T9" fmla="*/ 110 h 115"/>
              </a:gdLst>
              <a:ahLst/>
              <a:cxnLst>
                <a:cxn ang="0">
                  <a:pos x="T0" y="T1"/>
                </a:cxn>
                <a:cxn ang="0">
                  <a:pos x="T2" y="T3"/>
                </a:cxn>
                <a:cxn ang="0">
                  <a:pos x="T4" y="T5"/>
                </a:cxn>
                <a:cxn ang="0">
                  <a:pos x="T6" y="T7"/>
                </a:cxn>
                <a:cxn ang="0">
                  <a:pos x="T8" y="T9"/>
                </a:cxn>
              </a:cxnLst>
              <a:rect l="0" t="0" r="r" b="b"/>
              <a:pathLst>
                <a:path w="114" h="115">
                  <a:moveTo>
                    <a:pt x="114" y="110"/>
                  </a:moveTo>
                  <a:cubicBezTo>
                    <a:pt x="4" y="0"/>
                    <a:pt x="4" y="0"/>
                    <a:pt x="4" y="0"/>
                  </a:cubicBezTo>
                  <a:cubicBezTo>
                    <a:pt x="3" y="2"/>
                    <a:pt x="1" y="3"/>
                    <a:pt x="0" y="5"/>
                  </a:cubicBezTo>
                  <a:cubicBezTo>
                    <a:pt x="109" y="115"/>
                    <a:pt x="109" y="115"/>
                    <a:pt x="109" y="115"/>
                  </a:cubicBezTo>
                  <a:lnTo>
                    <a:pt x="114" y="1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grpSp>
      <p:sp>
        <p:nvSpPr>
          <p:cNvPr id="61" name="文本框 60"/>
          <p:cNvSpPr txBox="1"/>
          <p:nvPr/>
        </p:nvSpPr>
        <p:spPr>
          <a:xfrm>
            <a:off x="189865" y="5403850"/>
            <a:ext cx="4960620" cy="1198880"/>
          </a:xfrm>
          <a:prstGeom prst="rect">
            <a:avLst/>
          </a:prstGeom>
          <a:noFill/>
        </p:spPr>
        <p:txBody>
          <a:bodyPr wrap="square" rtlCol="0">
            <a:spAutoFit/>
          </a:bodyPr>
          <a:lstStyle/>
          <a:p>
            <a:r>
              <a:rPr lang="en-US" altLang="zh-CN" sz="2400" dirty="0"/>
              <a:t>We selected the top 100 restaurants in Hong Kong with the highest score in </a:t>
            </a:r>
            <a:r>
              <a:rPr lang="en-US" altLang="zh-CN" sz="2400" dirty="0" err="1"/>
              <a:t>openrice</a:t>
            </a:r>
            <a:r>
              <a:rPr lang="en-US" altLang="zh-CN" sz="2400" dirty="0"/>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93" y="1227749"/>
            <a:ext cx="3542637" cy="417664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002" y="1102635"/>
            <a:ext cx="6703409" cy="4301570"/>
          </a:xfrm>
          <a:prstGeom prst="rect">
            <a:avLst/>
          </a:prstGeom>
        </p:spPr>
      </p:pic>
      <p:sp>
        <p:nvSpPr>
          <p:cNvPr id="8" name="文本框 7"/>
          <p:cNvSpPr txBox="1"/>
          <p:nvPr/>
        </p:nvSpPr>
        <p:spPr>
          <a:xfrm>
            <a:off x="6302882" y="5537842"/>
            <a:ext cx="5217952" cy="829945"/>
          </a:xfrm>
          <a:prstGeom prst="rect">
            <a:avLst/>
          </a:prstGeom>
          <a:noFill/>
        </p:spPr>
        <p:txBody>
          <a:bodyPr wrap="square" rtlCol="0">
            <a:spAutoFit/>
          </a:bodyPr>
          <a:lstStyle/>
          <a:p>
            <a:r>
              <a:rPr lang="en-US" altLang="zh-CN" sz="2400" dirty="0"/>
              <a:t>Then, collect user rating data for each restaurant.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2854118"/>
            <a:ext cx="4535055" cy="656792"/>
          </a:xfrm>
        </p:spPr>
        <p:txBody>
          <a:bodyPr>
            <a:normAutofit/>
          </a:bodyPr>
          <a:lstStyle/>
          <a:p>
            <a:pPr>
              <a:lnSpc>
                <a:spcPct val="120000"/>
              </a:lnSpc>
            </a:pPr>
            <a:r>
              <a:rPr lang="en-US" altLang="zh-CN" sz="2800" dirty="0"/>
              <a:t>Data Crawler</a:t>
            </a:r>
          </a:p>
        </p:txBody>
      </p:sp>
      <p:cxnSp>
        <p:nvCxnSpPr>
          <p:cNvPr id="44" name="直接连接符 43"/>
          <p:cNvCxnSpPr/>
          <p:nvPr/>
        </p:nvCxnSpPr>
        <p:spPr>
          <a:xfrm>
            <a:off x="3527137" y="2854118"/>
            <a:ext cx="5137727"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84241" y="18246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/02</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60" name="文本框 59"/>
          <p:cNvSpPr txBox="1"/>
          <p:nvPr/>
        </p:nvSpPr>
        <p:spPr>
          <a:xfrm>
            <a:off x="1451145" y="2367171"/>
            <a:ext cx="9446154" cy="2123658"/>
          </a:xfrm>
          <a:prstGeom prst="rect">
            <a:avLst/>
          </a:prstGeom>
          <a:noFill/>
        </p:spPr>
        <p:txBody>
          <a:bodyPr wrap="square" rtlCol="0">
            <a:spAutoFit/>
          </a:bodyPr>
          <a:lstStyle/>
          <a:p>
            <a:r>
              <a:rPr lang="en-US" altLang="zh-CN" sz="4400" dirty="0"/>
              <a:t>In order to crawl the data, we must first figure out </a:t>
            </a:r>
            <a:r>
              <a:rPr lang="en-US" altLang="zh-CN" sz="4400" dirty="0">
                <a:solidFill>
                  <a:srgbClr val="FF0000"/>
                </a:solidFill>
              </a:rPr>
              <a:t>the </a:t>
            </a:r>
            <a:r>
              <a:rPr lang="en-US" altLang="zh-CN" sz="4400" dirty="0" err="1">
                <a:solidFill>
                  <a:srgbClr val="FF0000"/>
                </a:solidFill>
              </a:rPr>
              <a:t>url</a:t>
            </a:r>
            <a:r>
              <a:rPr lang="en-US" altLang="zh-CN" sz="4400" dirty="0">
                <a:solidFill>
                  <a:srgbClr val="FF0000"/>
                </a:solidFill>
              </a:rPr>
              <a:t> or </a:t>
            </a:r>
            <a:r>
              <a:rPr lang="en-US" altLang="zh-CN" sz="4400" dirty="0" err="1">
                <a:solidFill>
                  <a:srgbClr val="FF0000"/>
                </a:solidFill>
              </a:rPr>
              <a:t>api</a:t>
            </a:r>
            <a:r>
              <a:rPr lang="en-US" altLang="zh-CN" sz="4400" dirty="0"/>
              <a:t> of the webpage, and </a:t>
            </a:r>
            <a:r>
              <a:rPr lang="en-US" altLang="zh-CN" sz="4400" dirty="0">
                <a:solidFill>
                  <a:srgbClr val="FF0000"/>
                </a:solidFill>
              </a:rPr>
              <a:t>find out their rules</a:t>
            </a:r>
            <a:r>
              <a:rPr lang="en-US" altLang="zh-CN" sz="4400" dirty="0"/>
              <a:t>.</a:t>
            </a:r>
            <a:endParaRPr lang="zh-CN" alt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 (Restaurants Info)</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418" y="1307417"/>
            <a:ext cx="3148969" cy="37125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864" y="1307417"/>
            <a:ext cx="6350263" cy="2927489"/>
          </a:xfrm>
          <a:prstGeom prst="rect">
            <a:avLst/>
          </a:prstGeom>
        </p:spPr>
      </p:pic>
      <p:sp>
        <p:nvSpPr>
          <p:cNvPr id="8" name="文本框 7"/>
          <p:cNvSpPr txBox="1"/>
          <p:nvPr/>
        </p:nvSpPr>
        <p:spPr>
          <a:xfrm>
            <a:off x="4731391" y="4404220"/>
            <a:ext cx="7038363" cy="646331"/>
          </a:xfrm>
          <a:prstGeom prst="rect">
            <a:avLst/>
          </a:prstGeom>
          <a:noFill/>
        </p:spPr>
        <p:txBody>
          <a:bodyPr wrap="square" rtlCol="0">
            <a:spAutoFit/>
          </a:bodyPr>
          <a:lstStyle/>
          <a:p>
            <a:r>
              <a:rPr lang="en-US" altLang="zh-CN" dirty="0">
                <a:hlinkClick r:id="rId4"/>
              </a:rPr>
              <a:t>https://www.openrice.com/api/pois?uiLang=zh&amp;uiCity=hongkong&amp;</a:t>
            </a:r>
            <a:r>
              <a:rPr lang="en-US" altLang="zh-CN" dirty="0">
                <a:solidFill>
                  <a:srgbClr val="FF0000"/>
                </a:solidFill>
                <a:hlinkClick r:id="rId4"/>
              </a:rPr>
              <a:t>page</a:t>
            </a:r>
            <a:r>
              <a:rPr lang="en-US" altLang="zh-CN" u="sng" dirty="0">
                <a:solidFill>
                  <a:srgbClr val="FF0000"/>
                </a:solidFill>
                <a:hlinkClick r:id="rId4"/>
              </a:rPr>
              <a:t>=</a:t>
            </a:r>
            <a:r>
              <a:rPr lang="en-US" altLang="zh-CN" u="sng" dirty="0">
                <a:solidFill>
                  <a:srgbClr val="FF0000"/>
                </a:solidFill>
              </a:rPr>
              <a:t>(1~7)</a:t>
            </a:r>
            <a:r>
              <a:rPr lang="en-US" altLang="zh-CN" u="sng" dirty="0"/>
              <a:t>&amp;&amp;sortBy=Default</a:t>
            </a:r>
            <a:endParaRPr lang="zh-CN" altLang="en-US" u="sng" dirty="0"/>
          </a:p>
        </p:txBody>
      </p:sp>
      <p:sp>
        <p:nvSpPr>
          <p:cNvPr id="3" name="文本框 2"/>
          <p:cNvSpPr txBox="1"/>
          <p:nvPr/>
        </p:nvSpPr>
        <p:spPr>
          <a:xfrm>
            <a:off x="1039883" y="5050586"/>
            <a:ext cx="10480945" cy="1568450"/>
          </a:xfrm>
          <a:prstGeom prst="rect">
            <a:avLst/>
          </a:prstGeom>
          <a:noFill/>
        </p:spPr>
        <p:txBody>
          <a:bodyPr wrap="square" rtlCol="0">
            <a:spAutoFit/>
          </a:bodyPr>
          <a:lstStyle/>
          <a:p>
            <a:r>
              <a:rPr lang="en-US" altLang="zh-CN" sz="2400" dirty="0">
                <a:solidFill>
                  <a:srgbClr val="FF0000"/>
                </a:solidFill>
              </a:rPr>
              <a:t>For the restaurants information</a:t>
            </a:r>
            <a:r>
              <a:rPr lang="en-US" altLang="zh-CN" sz="2400" dirty="0"/>
              <a:t>,</a:t>
            </a:r>
            <a:r>
              <a:rPr lang="en-US" altLang="zh-CN" sz="2400" dirty="0">
                <a:solidFill>
                  <a:srgbClr val="FF0000"/>
                </a:solidFill>
              </a:rPr>
              <a:t> </a:t>
            </a:r>
            <a:r>
              <a:rPr lang="en-US" altLang="zh-CN" sz="2400" dirty="0"/>
              <a:t>the restaurants information was obtained through an ajax request. The restaurant is well sorted (15 restaurants per page) by its rating score. So, we can request the </a:t>
            </a:r>
            <a:r>
              <a:rPr lang="en-US" altLang="zh-CN" sz="2400" dirty="0" err="1"/>
              <a:t>api</a:t>
            </a:r>
            <a:r>
              <a:rPr lang="en-US" altLang="zh-CN" sz="2400" dirty="0"/>
              <a:t> from 1 to 7 pages to get the user rating </a:t>
            </a:r>
            <a:r>
              <a:rPr lang="en-US" altLang="zh-CN" sz="2400" dirty="0" err="1"/>
              <a:t>url</a:t>
            </a:r>
            <a:r>
              <a:rPr lang="en-US" altLang="zh-CN" sz="2400" dirty="0"/>
              <a:t> of each restaurant of top 100.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11728"/>
            <a:ext cx="10850563" cy="516972"/>
          </a:xfrm>
        </p:spPr>
        <p:txBody>
          <a:bodyPr/>
          <a:lstStyle/>
          <a:p>
            <a:r>
              <a:rPr lang="en-US" altLang="zh-CN" dirty="0"/>
              <a:t>Data Crawler (User and his rating of a restaurant)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sp>
        <p:nvSpPr>
          <p:cNvPr id="10" name="文本框 9"/>
          <p:cNvSpPr txBox="1"/>
          <p:nvPr/>
        </p:nvSpPr>
        <p:spPr>
          <a:xfrm>
            <a:off x="854732" y="5543213"/>
            <a:ext cx="10480945" cy="1322070"/>
          </a:xfrm>
          <a:prstGeom prst="rect">
            <a:avLst/>
          </a:prstGeom>
          <a:noFill/>
        </p:spPr>
        <p:txBody>
          <a:bodyPr wrap="square" rtlCol="0">
            <a:spAutoFit/>
          </a:bodyPr>
          <a:lstStyle/>
          <a:p>
            <a:r>
              <a:rPr lang="en-US" altLang="zh-CN" sz="2000" dirty="0">
                <a:solidFill>
                  <a:srgbClr val="FF0000"/>
                </a:solidFill>
              </a:rPr>
              <a:t>For the user’s rating</a:t>
            </a:r>
            <a:r>
              <a:rPr lang="en-US" altLang="zh-CN" sz="2000" dirty="0"/>
              <a:t>,</a:t>
            </a:r>
            <a:r>
              <a:rPr lang="en-US" altLang="zh-CN" sz="2000" dirty="0">
                <a:solidFill>
                  <a:srgbClr val="FF0000"/>
                </a:solidFill>
              </a:rPr>
              <a:t> </a:t>
            </a:r>
            <a:r>
              <a:rPr lang="en-US" altLang="zh-CN" sz="2000" dirty="0"/>
              <a:t>we request the restaurant </a:t>
            </a:r>
            <a:r>
              <a:rPr lang="en-US" altLang="zh-CN" sz="2000" dirty="0" err="1"/>
              <a:t>url</a:t>
            </a:r>
            <a:r>
              <a:rPr lang="en-US" altLang="zh-CN" sz="2000" dirty="0"/>
              <a:t> that we have been obtained. It will response a html page, and we use the Beautiful Soup to extract the usernames and its ratings. In one restaurant, we recursively access all user ratings pages (15 ratings per page) to get all user rating.</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731" y="1327715"/>
            <a:ext cx="4987921" cy="1801194"/>
          </a:xfrm>
          <a:prstGeom prst="rect">
            <a:avLst/>
          </a:prstGeom>
        </p:spPr>
      </p:pic>
      <p:sp>
        <p:nvSpPr>
          <p:cNvPr id="13" name="文本框 12"/>
          <p:cNvSpPr txBox="1"/>
          <p:nvPr/>
        </p:nvSpPr>
        <p:spPr>
          <a:xfrm>
            <a:off x="1479173" y="1028652"/>
            <a:ext cx="8297907" cy="369332"/>
          </a:xfrm>
          <a:prstGeom prst="rect">
            <a:avLst/>
          </a:prstGeom>
          <a:noFill/>
        </p:spPr>
        <p:txBody>
          <a:bodyPr wrap="square" rtlCol="0">
            <a:spAutoFit/>
          </a:bodyPr>
          <a:lstStyle/>
          <a:p>
            <a:r>
              <a:rPr lang="en-US" altLang="zh-CN" dirty="0">
                <a:hlinkClick r:id="rId3"/>
              </a:rPr>
              <a:t>https://www.openrice.com/zh/hongkong/</a:t>
            </a:r>
            <a:r>
              <a:rPr lang="en-US" altLang="zh-CN" dirty="0">
                <a:solidFill>
                  <a:srgbClr val="FF0000"/>
                </a:solidFill>
                <a:hlinkClick r:id="rId3"/>
              </a:rPr>
              <a:t>(restaurant_name)</a:t>
            </a:r>
            <a:r>
              <a:rPr lang="en-US" altLang="zh-CN" dirty="0">
                <a:hlinkClick r:id="rId3"/>
              </a:rPr>
              <a:t>/reviews?</a:t>
            </a:r>
            <a:r>
              <a:rPr lang="en-US" altLang="zh-CN" u="sng" dirty="0">
                <a:solidFill>
                  <a:srgbClr val="FF0000"/>
                </a:solidFill>
                <a:hlinkClick r:id="rId3"/>
              </a:rPr>
              <a:t>page=</a:t>
            </a:r>
            <a:r>
              <a:rPr lang="en-US" altLang="zh-CN" u="sng" dirty="0">
                <a:solidFill>
                  <a:srgbClr val="FF0000"/>
                </a:solidFill>
              </a:rPr>
              <a:t>(1~</a:t>
            </a:r>
            <a:r>
              <a:rPr lang="zh-CN" altLang="en-US" u="sng" dirty="0">
                <a:solidFill>
                  <a:srgbClr val="FF0000"/>
                </a:solidFill>
                <a:latin typeface="+mn-ea"/>
              </a:rPr>
              <a:t>∞</a:t>
            </a:r>
            <a:r>
              <a:rPr lang="en-US" altLang="zh-CN" u="sng" dirty="0">
                <a:solidFill>
                  <a:srgbClr val="FF0000"/>
                </a:solidFill>
              </a:rPr>
              <a:t>)</a:t>
            </a:r>
            <a:endParaRPr lang="zh-CN" altLang="en-US" u="sng" dirty="0">
              <a:solidFill>
                <a:srgbClr val="FF0000"/>
              </a:solidFill>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731" y="3232150"/>
            <a:ext cx="4987921" cy="2310885"/>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203" y="1327500"/>
            <a:ext cx="6046435" cy="2722412"/>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8210" y="4057409"/>
            <a:ext cx="3760419" cy="1485292"/>
          </a:xfrm>
          <a:prstGeom prst="rect">
            <a:avLst/>
          </a:prstGeom>
        </p:spPr>
      </p:pic>
    </p:spTree>
  </p:cSld>
  <p:clrMapOvr>
    <a:masterClrMapping/>
  </p:clrMapOvr>
</p:sld>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D61E42"/>
      </a:accent1>
      <a:accent2>
        <a:srgbClr val="0181B5"/>
      </a:accent2>
      <a:accent3>
        <a:srgbClr val="8C1670"/>
      </a:accent3>
      <a:accent4>
        <a:srgbClr val="008A9F"/>
      </a:accent4>
      <a:accent5>
        <a:srgbClr val="14438A"/>
      </a:accent5>
      <a:accent6>
        <a:srgbClr val="116584"/>
      </a:accent6>
      <a:hlink>
        <a:srgbClr val="86BC2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D61E42"/>
    </a:accent1>
    <a:accent2>
      <a:srgbClr val="0181B5"/>
    </a:accent2>
    <a:accent3>
      <a:srgbClr val="8C1670"/>
    </a:accent3>
    <a:accent4>
      <a:srgbClr val="008A9F"/>
    </a:accent4>
    <a:accent5>
      <a:srgbClr val="14438A"/>
    </a:accent5>
    <a:accent6>
      <a:srgbClr val="116584"/>
    </a:accent6>
    <a:hlink>
      <a:srgbClr val="86BC25"/>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D61E42"/>
    </a:accent1>
    <a:accent2>
      <a:srgbClr val="0181B5"/>
    </a:accent2>
    <a:accent3>
      <a:srgbClr val="8C1670"/>
    </a:accent3>
    <a:accent4>
      <a:srgbClr val="008A9F"/>
    </a:accent4>
    <a:accent5>
      <a:srgbClr val="14438A"/>
    </a:accent5>
    <a:accent6>
      <a:srgbClr val="116584"/>
    </a:accent6>
    <a:hlink>
      <a:srgbClr val="86BC25"/>
    </a:hlink>
    <a:folHlink>
      <a:srgbClr val="BFBFBF"/>
    </a:folHlink>
  </a:clrScheme>
</a:themeOverride>
</file>

<file path=ppt/theme/themeOverride3.xml><?xml version="1.0" encoding="utf-8"?>
<a:themeOverride xmlns:a="http://schemas.openxmlformats.org/drawingml/2006/main">
  <a:clrScheme name="20171020-02">
    <a:dk1>
      <a:srgbClr val="000000"/>
    </a:dk1>
    <a:lt1>
      <a:srgbClr val="FFFFFF"/>
    </a:lt1>
    <a:dk2>
      <a:srgbClr val="778495"/>
    </a:dk2>
    <a:lt2>
      <a:srgbClr val="F0F0F0"/>
    </a:lt2>
    <a:accent1>
      <a:srgbClr val="D61E42"/>
    </a:accent1>
    <a:accent2>
      <a:srgbClr val="0181B5"/>
    </a:accent2>
    <a:accent3>
      <a:srgbClr val="8C1670"/>
    </a:accent3>
    <a:accent4>
      <a:srgbClr val="008A9F"/>
    </a:accent4>
    <a:accent5>
      <a:srgbClr val="14438A"/>
    </a:accent5>
    <a:accent6>
      <a:srgbClr val="116584"/>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27</TotalTime>
  <Words>1308</Words>
  <Application>Microsoft Office PowerPoint</Application>
  <PresentationFormat>宽屏</PresentationFormat>
  <Paragraphs>114</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微软雅黑</vt:lpstr>
      <vt:lpstr>Arial</vt:lpstr>
      <vt:lpstr>Calibri</vt:lpstr>
      <vt:lpstr>Impact</vt:lpstr>
      <vt:lpstr>Segoe UI Light</vt:lpstr>
      <vt:lpstr>主题5</vt:lpstr>
      <vt:lpstr>OfficePLUS</vt:lpstr>
      <vt:lpstr>Collaborative &amp; Content Based Restaurant Recommendation System for OpenRice</vt:lpstr>
      <vt:lpstr>PowerPoint 演示文稿</vt:lpstr>
      <vt:lpstr>Introduction of OpenRice</vt:lpstr>
      <vt:lpstr>Introduction of OpenRice</vt:lpstr>
      <vt:lpstr>Introduction of OpenRice</vt:lpstr>
      <vt:lpstr>Data Crawler</vt:lpstr>
      <vt:lpstr>Data Crawler</vt:lpstr>
      <vt:lpstr>Data Crawler (Restaurants Info)</vt:lpstr>
      <vt:lpstr>Data Crawler (User and his rating of a restaurant)</vt:lpstr>
      <vt:lpstr>Data Crawler (Code)</vt:lpstr>
      <vt:lpstr>Data Crawler (Export the crawled data to excel)</vt:lpstr>
      <vt:lpstr>Data Crawler (Export the crawled data to excel)</vt:lpstr>
      <vt:lpstr>Preprocessing</vt:lpstr>
      <vt:lpstr>Preprocessing</vt:lpstr>
      <vt:lpstr>Recommender Algorithm</vt:lpstr>
      <vt:lpstr>Recommender Algorithm (User-Based Collaborative Filtering)</vt:lpstr>
      <vt:lpstr>Recommender Algorithm (User-Based Collaborative Filtering)</vt:lpstr>
      <vt:lpstr>Recommender Algorithm (User-Based Collaborative Filtering)</vt:lpstr>
      <vt:lpstr>Recommender Algorithm (Item-Based Collaborative Filtering)</vt:lpstr>
      <vt:lpstr>Recommender Algorithm (Item-Based Collaborative Filtering)</vt:lpstr>
      <vt:lpstr>Recommender Algorithm (Item-Based Collaborative Filtering)</vt:lpstr>
      <vt:lpstr>Recommender Algorithm (Content-Based Recommendation)</vt:lpstr>
      <vt:lpstr>Recommender Algorithm (Content-Based Recommendation)</vt:lpstr>
      <vt:lpstr>Recommender Algorithm (Content-Based Recommendation)</vt:lpstr>
      <vt:lpstr>Analysis of Result </vt:lpstr>
      <vt:lpstr>Step</vt:lpstr>
      <vt:lpstr>Result</vt:lpstr>
      <vt:lpstr>Analysis</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 </cp:lastModifiedBy>
  <cp:revision>178</cp:revision>
  <cp:lastPrinted>2019-04-18T05:15:45Z</cp:lastPrinted>
  <dcterms:created xsi:type="dcterms:W3CDTF">2019-04-18T05:15:45Z</dcterms:created>
  <dcterms:modified xsi:type="dcterms:W3CDTF">2019-04-18T08:02:28Z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2018-11-16T07:35:48.1262661Z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2052-1.0.0.1327</vt:lpwstr>
  </property>
</Properties>
</file>